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53"/>
  </p:notesMasterIdLst>
  <p:handoutMasterIdLst>
    <p:handoutMasterId r:id="rId54"/>
  </p:handoutMasterIdLst>
  <p:sldIdLst>
    <p:sldId id="308" r:id="rId5"/>
    <p:sldId id="309" r:id="rId6"/>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302" r:id="rId22"/>
    <p:sldId id="271" r:id="rId23"/>
    <p:sldId id="272" r:id="rId24"/>
    <p:sldId id="301" r:id="rId25"/>
    <p:sldId id="273" r:id="rId26"/>
    <p:sldId id="274" r:id="rId27"/>
    <p:sldId id="305" r:id="rId28"/>
    <p:sldId id="275" r:id="rId29"/>
    <p:sldId id="276" r:id="rId30"/>
    <p:sldId id="277" r:id="rId31"/>
    <p:sldId id="297" r:id="rId32"/>
    <p:sldId id="303" r:id="rId33"/>
    <p:sldId id="281" r:id="rId34"/>
    <p:sldId id="299" r:id="rId35"/>
    <p:sldId id="300" r:id="rId36"/>
    <p:sldId id="282" r:id="rId37"/>
    <p:sldId id="283" r:id="rId38"/>
    <p:sldId id="284" r:id="rId39"/>
    <p:sldId id="306" r:id="rId40"/>
    <p:sldId id="307" r:id="rId41"/>
    <p:sldId id="285" r:id="rId42"/>
    <p:sldId id="310" r:id="rId43"/>
    <p:sldId id="286" r:id="rId44"/>
    <p:sldId id="287" r:id="rId45"/>
    <p:sldId id="288" r:id="rId46"/>
    <p:sldId id="289" r:id="rId47"/>
    <p:sldId id="290" r:id="rId48"/>
    <p:sldId id="294" r:id="rId49"/>
    <p:sldId id="292" r:id="rId50"/>
    <p:sldId id="304" r:id="rId51"/>
    <p:sldId id="293" r:id="rId52"/>
  </p:sldIdLst>
  <p:sldSz cx="9144000" cy="5143500" type="screen16x9"/>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985" autoAdjust="0"/>
  </p:normalViewPr>
  <p:slideViewPr>
    <p:cSldViewPr snapToGrid="0">
      <p:cViewPr varScale="1">
        <p:scale>
          <a:sx n="123" d="100"/>
          <a:sy n="123" d="100"/>
        </p:scale>
        <p:origin x="53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0A25CCD9-9ED1-40C6-AB29-F5551F125CC0}" type="datetimeFigureOut">
              <a:rPr lang="en-US" smtClean="0"/>
              <a:t>12/1/2017</a:t>
            </a:fld>
            <a:endParaRPr lang="en-US"/>
          </a:p>
        </p:txBody>
      </p:sp>
      <p:sp>
        <p:nvSpPr>
          <p:cNvPr id="4" name="Footer Placeholder 3"/>
          <p:cNvSpPr>
            <a:spLocks noGrp="1"/>
          </p:cNvSpPr>
          <p:nvPr>
            <p:ph type="ftr" sz="quarter" idx="2"/>
          </p:nvPr>
        </p:nvSpPr>
        <p:spPr>
          <a:xfrm>
            <a:off x="0" y="9120190"/>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90"/>
            <a:ext cx="3170238" cy="481012"/>
          </a:xfrm>
          <a:prstGeom prst="rect">
            <a:avLst/>
          </a:prstGeom>
        </p:spPr>
        <p:txBody>
          <a:bodyPr vert="horz" lIns="91440" tIns="45720" rIns="91440" bIns="45720" rtlCol="0" anchor="b"/>
          <a:lstStyle>
            <a:lvl1pPr algn="r">
              <a:defRPr sz="1200"/>
            </a:lvl1pPr>
          </a:lstStyle>
          <a:p>
            <a:fld id="{B2349980-CCD3-4693-90EA-B386C0A8E418}" type="slidenum">
              <a:rPr lang="en-US" smtClean="0"/>
              <a:t>‹#›</a:t>
            </a:fld>
            <a:endParaRPr lang="en-US"/>
          </a:p>
        </p:txBody>
      </p:sp>
    </p:spTree>
    <p:extLst>
      <p:ext uri="{BB962C8B-B14F-4D97-AF65-F5344CB8AC3E}">
        <p14:creationId xmlns:p14="http://schemas.microsoft.com/office/powerpoint/2010/main" val="3868865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4" name="PlaceHolder 1"/>
          <p:cNvSpPr>
            <a:spLocks noGrp="1"/>
          </p:cNvSpPr>
          <p:nvPr>
            <p:ph type="body"/>
          </p:nvPr>
        </p:nvSpPr>
        <p:spPr>
          <a:xfrm>
            <a:off x="829056" y="5016438"/>
            <a:ext cx="6632064" cy="4752216"/>
          </a:xfrm>
          <a:prstGeom prst="rect">
            <a:avLst/>
          </a:prstGeom>
        </p:spPr>
        <p:txBody>
          <a:bodyPr lIns="0" tIns="0" rIns="0" bIns="0"/>
          <a:lstStyle/>
          <a:p>
            <a:r>
              <a:rPr lang="en-US" sz="2100">
                <a:latin typeface="Arial"/>
              </a:rPr>
              <a:t>Click to edit the notes format</a:t>
            </a:r>
            <a:endParaRPr/>
          </a:p>
        </p:txBody>
      </p:sp>
      <p:sp>
        <p:nvSpPr>
          <p:cNvPr id="145" name="PlaceHolder 2"/>
          <p:cNvSpPr>
            <a:spLocks noGrp="1"/>
          </p:cNvSpPr>
          <p:nvPr>
            <p:ph type="hdr"/>
          </p:nvPr>
        </p:nvSpPr>
        <p:spPr>
          <a:xfrm>
            <a:off x="0" y="0"/>
            <a:ext cx="3597696" cy="527688"/>
          </a:xfrm>
          <a:prstGeom prst="rect">
            <a:avLst/>
          </a:prstGeom>
        </p:spPr>
        <p:txBody>
          <a:bodyPr lIns="0" tIns="0" rIns="0" bIns="0"/>
          <a:lstStyle/>
          <a:p>
            <a:r>
              <a:rPr lang="en-US" sz="1500">
                <a:latin typeface="Times New Roman"/>
              </a:rPr>
              <a:t>&lt;header&gt;</a:t>
            </a:r>
            <a:endParaRPr/>
          </a:p>
        </p:txBody>
      </p:sp>
      <p:sp>
        <p:nvSpPr>
          <p:cNvPr id="146" name="PlaceHolder 3"/>
          <p:cNvSpPr>
            <a:spLocks noGrp="1"/>
          </p:cNvSpPr>
          <p:nvPr>
            <p:ph type="dt"/>
          </p:nvPr>
        </p:nvSpPr>
        <p:spPr>
          <a:xfrm>
            <a:off x="4692480" y="0"/>
            <a:ext cx="3597696" cy="527688"/>
          </a:xfrm>
          <a:prstGeom prst="rect">
            <a:avLst/>
          </a:prstGeom>
        </p:spPr>
        <p:txBody>
          <a:bodyPr lIns="0" tIns="0" rIns="0" bIns="0"/>
          <a:lstStyle/>
          <a:p>
            <a:pPr algn="r"/>
            <a:r>
              <a:rPr lang="en-US" sz="1500">
                <a:latin typeface="Times New Roman"/>
              </a:rPr>
              <a:t>&lt;date/time&gt;</a:t>
            </a:r>
            <a:endParaRPr/>
          </a:p>
        </p:txBody>
      </p:sp>
      <p:sp>
        <p:nvSpPr>
          <p:cNvPr id="147" name="PlaceHolder 4"/>
          <p:cNvSpPr>
            <a:spLocks noGrp="1"/>
          </p:cNvSpPr>
          <p:nvPr>
            <p:ph type="ftr"/>
          </p:nvPr>
        </p:nvSpPr>
        <p:spPr>
          <a:xfrm>
            <a:off x="0" y="10033254"/>
            <a:ext cx="3597696" cy="527688"/>
          </a:xfrm>
          <a:prstGeom prst="rect">
            <a:avLst/>
          </a:prstGeom>
        </p:spPr>
        <p:txBody>
          <a:bodyPr lIns="0" tIns="0" rIns="0" bIns="0" anchor="b"/>
          <a:lstStyle/>
          <a:p>
            <a:r>
              <a:rPr lang="en-US" sz="1500">
                <a:latin typeface="Times New Roman"/>
              </a:rPr>
              <a:t>&lt;footer&gt;</a:t>
            </a:r>
            <a:endParaRPr/>
          </a:p>
        </p:txBody>
      </p:sp>
      <p:sp>
        <p:nvSpPr>
          <p:cNvPr id="148" name="PlaceHolder 5"/>
          <p:cNvSpPr>
            <a:spLocks noGrp="1"/>
          </p:cNvSpPr>
          <p:nvPr>
            <p:ph type="sldNum"/>
          </p:nvPr>
        </p:nvSpPr>
        <p:spPr>
          <a:xfrm>
            <a:off x="4692480" y="10033254"/>
            <a:ext cx="3597696" cy="527688"/>
          </a:xfrm>
          <a:prstGeom prst="rect">
            <a:avLst/>
          </a:prstGeom>
        </p:spPr>
        <p:txBody>
          <a:bodyPr lIns="0" tIns="0" rIns="0" bIns="0" anchor="b"/>
          <a:lstStyle/>
          <a:p>
            <a:pPr algn="r"/>
            <a:fld id="{D8B52BD1-685D-4C5A-8B4A-EA813C7C83A9}" type="slidenum">
              <a:rPr lang="en-US" sz="1500">
                <a:latin typeface="Times New Roman"/>
              </a:rPr>
              <a:t>‹#›</a:t>
            </a:fld>
            <a:endParaRPr/>
          </a:p>
        </p:txBody>
      </p:sp>
    </p:spTree>
    <p:extLst>
      <p:ext uri="{BB962C8B-B14F-4D97-AF65-F5344CB8AC3E}">
        <p14:creationId xmlns:p14="http://schemas.microsoft.com/office/powerpoint/2010/main" val="3167537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PlaceHolder 1"/>
          <p:cNvSpPr>
            <a:spLocks noGrp="1"/>
          </p:cNvSpPr>
          <p:nvPr>
            <p:ph type="body"/>
          </p:nvPr>
        </p:nvSpPr>
        <p:spPr>
          <a:xfrm>
            <a:off x="829056" y="5016438"/>
            <a:ext cx="6631296" cy="4751460"/>
          </a:xfrm>
          <a:prstGeom prst="rect">
            <a:avLst/>
          </a:prstGeom>
        </p:spPr>
        <p:txBody>
          <a:bodyPr lIns="0" tIns="0" rIns="0" bIns="0"/>
          <a:lstStyle/>
          <a:p>
            <a:r>
              <a:rPr lang="en-US" sz="2100">
                <a:latin typeface="Arial"/>
              </a:rPr>
              <a:t>Start</a:t>
            </a:r>
            <a:endParaRPr/>
          </a:p>
        </p:txBody>
      </p:sp>
      <p:sp>
        <p:nvSpPr>
          <p:cNvPr id="265" name="CustomShape 2"/>
          <p:cNvSpPr/>
          <p:nvPr/>
        </p:nvSpPr>
        <p:spPr>
          <a:xfrm>
            <a:off x="4692480" y="10033254"/>
            <a:ext cx="3596928" cy="526932"/>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7CB1B06A-2BE4-4405-BE13-7018A4FDECE5}" type="slidenum">
              <a:rPr lang="en-US" sz="1500">
                <a:solidFill>
                  <a:srgbClr val="000000"/>
                </a:solidFill>
                <a:latin typeface="Times New Roman"/>
              </a:rPr>
              <a:t>3</a:t>
            </a:fld>
            <a:endParaRPr/>
          </a:p>
        </p:txBody>
      </p:sp>
    </p:spTree>
    <p:extLst>
      <p:ext uri="{BB962C8B-B14F-4D97-AF65-F5344CB8AC3E}">
        <p14:creationId xmlns:p14="http://schemas.microsoft.com/office/powerpoint/2010/main" val="1504055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PlaceHolder 1"/>
          <p:cNvSpPr>
            <a:spLocks noGrp="1"/>
          </p:cNvSpPr>
          <p:nvPr>
            <p:ph type="body"/>
          </p:nvPr>
        </p:nvSpPr>
        <p:spPr>
          <a:xfrm>
            <a:off x="731520" y="4560570"/>
            <a:ext cx="5851008" cy="4319406"/>
          </a:xfrm>
          <a:prstGeom prst="rect">
            <a:avLst/>
          </a:prstGeom>
        </p:spPr>
        <p:txBody>
          <a:bodyPr lIns="0" tIns="96661" rIns="0" bIns="96661"/>
          <a:lstStyle/>
          <a:p>
            <a:pPr>
              <a:lnSpc>
                <a:spcPct val="115000"/>
              </a:lnSpc>
              <a:buFont typeface="Wingdings" charset="2"/>
              <a:buChar char=""/>
            </a:pPr>
            <a:r>
              <a:rPr lang="en-US">
                <a:solidFill>
                  <a:srgbClr val="000000"/>
                </a:solidFill>
                <a:latin typeface="Arial"/>
              </a:rPr>
              <a:t>Spark</a:t>
            </a:r>
            <a:endParaRPr/>
          </a:p>
          <a:p>
            <a:pPr lvl="1">
              <a:lnSpc>
                <a:spcPct val="115000"/>
              </a:lnSpc>
              <a:buFont typeface="Wingdings 2" charset="2"/>
              <a:buChar char=""/>
            </a:pPr>
            <a:r>
              <a:rPr lang="en-US">
                <a:solidFill>
                  <a:srgbClr val="000000"/>
                </a:solidFill>
                <a:latin typeface="Arial"/>
              </a:rPr>
              <a:t>variable speed control</a:t>
            </a:r>
            <a:endParaRPr/>
          </a:p>
          <a:p>
            <a:pPr lvl="1">
              <a:lnSpc>
                <a:spcPct val="115000"/>
              </a:lnSpc>
              <a:buFont typeface="Wingdings 2" charset="2"/>
              <a:buChar char=""/>
            </a:pPr>
            <a:r>
              <a:rPr lang="en-US">
                <a:solidFill>
                  <a:srgbClr val="000000"/>
                </a:solidFill>
                <a:latin typeface="Arial"/>
              </a:rPr>
              <a:t>PWM</a:t>
            </a:r>
            <a:endParaRPr/>
          </a:p>
          <a:p>
            <a:pPr lvl="1">
              <a:lnSpc>
                <a:spcPct val="115000"/>
              </a:lnSpc>
              <a:buFont typeface="Wingdings 2" charset="2"/>
              <a:buChar char=""/>
            </a:pPr>
            <a:r>
              <a:rPr lang="en-US">
                <a:solidFill>
                  <a:srgbClr val="000000"/>
                </a:solidFill>
                <a:latin typeface="Arial"/>
              </a:rPr>
              <a:t>Limit switch input</a:t>
            </a:r>
            <a:endParaRPr/>
          </a:p>
          <a:p>
            <a:pPr lvl="1">
              <a:lnSpc>
                <a:spcPct val="115000"/>
              </a:lnSpc>
              <a:buFont typeface="Wingdings 2" charset="2"/>
              <a:buChar char=""/>
            </a:pPr>
            <a:r>
              <a:rPr lang="en-US">
                <a:solidFill>
                  <a:srgbClr val="000000"/>
                </a:solidFill>
                <a:latin typeface="Arial"/>
              </a:rPr>
              <a:t>come with no fans</a:t>
            </a:r>
            <a:endParaRPr/>
          </a:p>
          <a:p>
            <a:pPr>
              <a:lnSpc>
                <a:spcPct val="100000"/>
              </a:lnSpc>
            </a:pPr>
            <a:endParaRPr/>
          </a:p>
        </p:txBody>
      </p:sp>
    </p:spTree>
    <p:extLst>
      <p:ext uri="{BB962C8B-B14F-4D97-AF65-F5344CB8AC3E}">
        <p14:creationId xmlns:p14="http://schemas.microsoft.com/office/powerpoint/2010/main" val="4006610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PlaceHolder 1"/>
          <p:cNvSpPr>
            <a:spLocks noGrp="1"/>
          </p:cNvSpPr>
          <p:nvPr>
            <p:ph type="body"/>
          </p:nvPr>
        </p:nvSpPr>
        <p:spPr>
          <a:xfrm>
            <a:off x="829056" y="5016438"/>
            <a:ext cx="6631296" cy="4751460"/>
          </a:xfrm>
          <a:prstGeom prst="rect">
            <a:avLst/>
          </a:prstGeom>
        </p:spPr>
        <p:txBody>
          <a:bodyPr lIns="0" tIns="0" rIns="0" bIns="0"/>
          <a:lstStyle/>
          <a:p>
            <a:r>
              <a:rPr lang="en-US" sz="2100">
                <a:latin typeface="Arial"/>
              </a:rPr>
              <a:t>POE -300ft</a:t>
            </a:r>
            <a:endParaRPr/>
          </a:p>
          <a:p>
            <a:endParaRPr/>
          </a:p>
        </p:txBody>
      </p:sp>
    </p:spTree>
    <p:extLst>
      <p:ext uri="{BB962C8B-B14F-4D97-AF65-F5344CB8AC3E}">
        <p14:creationId xmlns:p14="http://schemas.microsoft.com/office/powerpoint/2010/main" val="2194608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1" dirty="0" smtClean="0"/>
              <a:t>WARNING:</a:t>
            </a:r>
            <a:r>
              <a:rPr lang="en-US" dirty="0" smtClean="0"/>
              <a:t> This is a </a:t>
            </a:r>
            <a:r>
              <a:rPr lang="en-US" b="1" dirty="0" smtClean="0"/>
              <a:t>12 volt</a:t>
            </a:r>
            <a:r>
              <a:rPr lang="en-US" dirty="0" smtClean="0"/>
              <a:t> device (unlike the old </a:t>
            </a:r>
            <a:r>
              <a:rPr lang="en-US" dirty="0" err="1" smtClean="0"/>
              <a:t>DLink</a:t>
            </a:r>
            <a:r>
              <a:rPr lang="en-US" dirty="0" smtClean="0"/>
              <a:t>) and requires the use of the VRM 12v/2a power for use on the competition robot. </a:t>
            </a:r>
            <a:br>
              <a:rPr lang="en-US" dirty="0" smtClean="0"/>
            </a:br>
            <a:endParaRPr lang="en-US" dirty="0"/>
          </a:p>
        </p:txBody>
      </p:sp>
      <p:sp>
        <p:nvSpPr>
          <p:cNvPr id="4" name="Slide Number Placeholder 3"/>
          <p:cNvSpPr>
            <a:spLocks noGrp="1"/>
          </p:cNvSpPr>
          <p:nvPr>
            <p:ph type="sldNum" idx="10"/>
          </p:nvPr>
        </p:nvSpPr>
        <p:spPr/>
        <p:txBody>
          <a:bodyPr/>
          <a:lstStyle/>
          <a:p>
            <a:pPr algn="r"/>
            <a:fld id="{D8B52BD1-685D-4C5A-8B4A-EA813C7C83A9}" type="slidenum">
              <a:rPr lang="en-US" sz="1500" smtClean="0">
                <a:latin typeface="Times New Roman"/>
              </a:rPr>
              <a:t>21</a:t>
            </a:fld>
            <a:endParaRPr lang="en-US"/>
          </a:p>
        </p:txBody>
      </p:sp>
    </p:spTree>
    <p:extLst>
      <p:ext uri="{BB962C8B-B14F-4D97-AF65-F5344CB8AC3E}">
        <p14:creationId xmlns:p14="http://schemas.microsoft.com/office/powerpoint/2010/main" val="4127312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laceHolder 1"/>
          <p:cNvSpPr>
            <a:spLocks noGrp="1"/>
          </p:cNvSpPr>
          <p:nvPr>
            <p:ph type="body"/>
          </p:nvPr>
        </p:nvSpPr>
        <p:spPr>
          <a:xfrm>
            <a:off x="731520" y="4560570"/>
            <a:ext cx="5850624" cy="4319028"/>
          </a:xfrm>
          <a:prstGeom prst="rect">
            <a:avLst/>
          </a:prstGeom>
        </p:spPr>
        <p:txBody>
          <a:bodyPr lIns="0" tIns="96661" rIns="0" bIns="96661"/>
          <a:lstStyle/>
          <a:p>
            <a:pPr>
              <a:lnSpc>
                <a:spcPct val="100000"/>
              </a:lnSpc>
            </a:pPr>
            <a:r>
              <a:rPr lang="en-US">
                <a:latin typeface="Arial"/>
              </a:rPr>
              <a:t>Analog inputs - sensors </a:t>
            </a:r>
            <a:endParaRPr/>
          </a:p>
          <a:p>
            <a:pPr>
              <a:lnSpc>
                <a:spcPct val="100000"/>
              </a:lnSpc>
            </a:pPr>
            <a:r>
              <a:rPr lang="en-US">
                <a:latin typeface="Arial"/>
              </a:rPr>
              <a:t>Relay controls  - </a:t>
            </a:r>
            <a:endParaRPr/>
          </a:p>
          <a:p>
            <a:pPr>
              <a:lnSpc>
                <a:spcPct val="100000"/>
              </a:lnSpc>
            </a:pPr>
            <a:r>
              <a:rPr lang="en-US">
                <a:latin typeface="Arial"/>
              </a:rPr>
              <a:t>the part called the CEP will be talked about a little later.</a:t>
            </a:r>
            <a:endParaRPr/>
          </a:p>
          <a:p>
            <a:pPr>
              <a:lnSpc>
                <a:spcPct val="100000"/>
              </a:lnSpc>
            </a:pPr>
            <a:r>
              <a:rPr lang="en-US">
                <a:latin typeface="Arial"/>
              </a:rPr>
              <a:t>SPI RS232 and I2C - </a:t>
            </a:r>
            <a:endParaRPr/>
          </a:p>
          <a:p>
            <a:pPr>
              <a:lnSpc>
                <a:spcPct val="100000"/>
              </a:lnSpc>
            </a:pPr>
            <a:r>
              <a:rPr lang="en-US">
                <a:latin typeface="Arial"/>
              </a:rPr>
              <a:t>CAN port </a:t>
            </a:r>
            <a:endParaRPr/>
          </a:p>
          <a:p>
            <a:pPr>
              <a:lnSpc>
                <a:spcPct val="100000"/>
              </a:lnSpc>
            </a:pPr>
            <a:r>
              <a:rPr lang="en-US">
                <a:latin typeface="Arial"/>
              </a:rPr>
              <a:t>M4 mounts</a:t>
            </a:r>
            <a:endParaRPr/>
          </a:p>
        </p:txBody>
      </p:sp>
    </p:spTree>
    <p:extLst>
      <p:ext uri="{BB962C8B-B14F-4D97-AF65-F5344CB8AC3E}">
        <p14:creationId xmlns:p14="http://schemas.microsoft.com/office/powerpoint/2010/main" val="2418019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laceHolder 1"/>
          <p:cNvSpPr>
            <a:spLocks noGrp="1"/>
          </p:cNvSpPr>
          <p:nvPr>
            <p:ph type="body"/>
          </p:nvPr>
        </p:nvSpPr>
        <p:spPr>
          <a:xfrm>
            <a:off x="829056" y="5016438"/>
            <a:ext cx="6631296" cy="4751460"/>
          </a:xfrm>
          <a:prstGeom prst="rect">
            <a:avLst/>
          </a:prstGeom>
        </p:spPr>
        <p:txBody>
          <a:bodyPr lIns="0" tIns="0" rIns="0" bIns="0"/>
          <a:lstStyle/>
          <a:p>
            <a:r>
              <a:rPr lang="en-US" sz="2100">
                <a:latin typeface="Arial"/>
              </a:rPr>
              <a:t>End CAN in PDP with termination jumper enabled or with a termination resistor.</a:t>
            </a:r>
            <a:endParaRPr/>
          </a:p>
        </p:txBody>
      </p:sp>
      <p:sp>
        <p:nvSpPr>
          <p:cNvPr id="277" name="CustomShape 2"/>
          <p:cNvSpPr/>
          <p:nvPr/>
        </p:nvSpPr>
        <p:spPr>
          <a:xfrm>
            <a:off x="4692480" y="10033254"/>
            <a:ext cx="3596928" cy="526932"/>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211253FA-BA09-4B24-ADFB-6104A2F8D6EA}" type="slidenum">
              <a:rPr lang="en-US" sz="1500">
                <a:solidFill>
                  <a:srgbClr val="000000"/>
                </a:solidFill>
                <a:latin typeface="Times New Roman"/>
              </a:rPr>
              <a:t>25</a:t>
            </a:fld>
            <a:endParaRPr/>
          </a:p>
        </p:txBody>
      </p:sp>
    </p:spTree>
    <p:extLst>
      <p:ext uri="{BB962C8B-B14F-4D97-AF65-F5344CB8AC3E}">
        <p14:creationId xmlns:p14="http://schemas.microsoft.com/office/powerpoint/2010/main" val="3554206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p:cNvSpPr>
          <p:nvPr>
            <p:ph type="body"/>
          </p:nvPr>
        </p:nvSpPr>
        <p:spPr>
          <a:xfrm>
            <a:off x="829056" y="5016438"/>
            <a:ext cx="6631296" cy="4751460"/>
          </a:xfrm>
          <a:prstGeom prst="rect">
            <a:avLst/>
          </a:prstGeom>
        </p:spPr>
        <p:txBody>
          <a:bodyPr lIns="0" tIns="0" rIns="0" bIns="0"/>
          <a:lstStyle/>
          <a:p>
            <a:r>
              <a:rPr lang="en-US" sz="2100">
                <a:latin typeface="Arial"/>
              </a:rPr>
              <a:t>4mA on DIO 0-9</a:t>
            </a:r>
            <a:endParaRPr/>
          </a:p>
          <a:p>
            <a:r>
              <a:rPr lang="en-US" sz="2100">
                <a:latin typeface="Arial"/>
              </a:rPr>
              <a:t>7mA on relay ports</a:t>
            </a:r>
            <a:endParaRPr/>
          </a:p>
        </p:txBody>
      </p:sp>
      <p:sp>
        <p:nvSpPr>
          <p:cNvPr id="279" name="CustomShape 2"/>
          <p:cNvSpPr/>
          <p:nvPr/>
        </p:nvSpPr>
        <p:spPr>
          <a:xfrm>
            <a:off x="4692480" y="10033254"/>
            <a:ext cx="3596928" cy="526932"/>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5497C653-055D-4095-94F2-EE8AD73AEFDA}" type="slidenum">
              <a:rPr lang="en-US" sz="1500">
                <a:solidFill>
                  <a:srgbClr val="000000"/>
                </a:solidFill>
                <a:latin typeface="Times New Roman"/>
              </a:rPr>
              <a:t>26</a:t>
            </a:fld>
            <a:endParaRPr/>
          </a:p>
        </p:txBody>
      </p:sp>
    </p:spTree>
    <p:extLst>
      <p:ext uri="{BB962C8B-B14F-4D97-AF65-F5344CB8AC3E}">
        <p14:creationId xmlns:p14="http://schemas.microsoft.com/office/powerpoint/2010/main" val="1786028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p:cNvSpPr>
          <p:nvPr>
            <p:ph type="body"/>
          </p:nvPr>
        </p:nvSpPr>
        <p:spPr>
          <a:xfrm>
            <a:off x="731520" y="4560570"/>
            <a:ext cx="5850624" cy="4319028"/>
          </a:xfrm>
          <a:prstGeom prst="rect">
            <a:avLst/>
          </a:prstGeom>
        </p:spPr>
        <p:txBody>
          <a:bodyPr lIns="0" tIns="96661" rIns="0" bIns="96661"/>
          <a:lstStyle/>
          <a:p>
            <a:pPr>
              <a:lnSpc>
                <a:spcPct val="100000"/>
              </a:lnSpc>
            </a:pPr>
            <a:r>
              <a:rPr lang="en-US">
                <a:latin typeface="Arial"/>
              </a:rPr>
              <a:t>say the frc blog post about the MPX</a:t>
            </a:r>
            <a:endParaRPr/>
          </a:p>
        </p:txBody>
      </p:sp>
    </p:spTree>
    <p:extLst>
      <p:ext uri="{BB962C8B-B14F-4D97-AF65-F5344CB8AC3E}">
        <p14:creationId xmlns:p14="http://schemas.microsoft.com/office/powerpoint/2010/main" val="1619941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PlaceHolder 1"/>
          <p:cNvSpPr>
            <a:spLocks noGrp="1"/>
          </p:cNvSpPr>
          <p:nvPr>
            <p:ph type="body"/>
          </p:nvPr>
        </p:nvSpPr>
        <p:spPr>
          <a:xfrm>
            <a:off x="731520" y="4560570"/>
            <a:ext cx="5850624" cy="4319028"/>
          </a:xfrm>
          <a:prstGeom prst="rect">
            <a:avLst/>
          </a:prstGeom>
        </p:spPr>
        <p:txBody>
          <a:bodyPr lIns="0" tIns="96661" rIns="0" bIns="96661"/>
          <a:lstStyle/>
          <a:p>
            <a:pPr>
              <a:lnSpc>
                <a:spcPct val="115000"/>
              </a:lnSpc>
            </a:pPr>
            <a:r>
              <a:rPr lang="en-US">
                <a:solidFill>
                  <a:srgbClr val="000000"/>
                </a:solidFill>
                <a:latin typeface="Arial"/>
              </a:rPr>
              <a:t>DESIGN</a:t>
            </a:r>
            <a:endParaRPr/>
          </a:p>
          <a:p>
            <a:pPr>
              <a:lnSpc>
                <a:spcPct val="115000"/>
              </a:lnSpc>
              <a:buFont typeface="Arial"/>
              <a:buChar char="●"/>
            </a:pPr>
            <a:r>
              <a:rPr lang="en-US">
                <a:solidFill>
                  <a:srgbClr val="000000"/>
                </a:solidFill>
                <a:latin typeface="Arial"/>
              </a:rPr>
              <a:t>Color coding</a:t>
            </a:r>
            <a:endParaRPr/>
          </a:p>
          <a:p>
            <a:pPr>
              <a:lnSpc>
                <a:spcPct val="115000"/>
              </a:lnSpc>
              <a:buFont typeface="Arial"/>
              <a:buChar char="●"/>
            </a:pPr>
            <a:r>
              <a:rPr lang="en-US">
                <a:solidFill>
                  <a:srgbClr val="000000"/>
                </a:solidFill>
                <a:latin typeface="Arial"/>
              </a:rPr>
              <a:t>numbering</a:t>
            </a:r>
            <a:endParaRPr/>
          </a:p>
          <a:p>
            <a:pPr>
              <a:lnSpc>
                <a:spcPct val="115000"/>
              </a:lnSpc>
              <a:buFont typeface="Arial"/>
              <a:buChar char="●"/>
            </a:pPr>
            <a:r>
              <a:rPr lang="en-US">
                <a:solidFill>
                  <a:srgbClr val="000000"/>
                </a:solidFill>
                <a:latin typeface="Arial"/>
              </a:rPr>
              <a:t>thinking about spacing on electrical board</a:t>
            </a:r>
            <a:endParaRPr/>
          </a:p>
          <a:p>
            <a:pPr>
              <a:lnSpc>
                <a:spcPct val="115000"/>
              </a:lnSpc>
              <a:buFont typeface="Arial"/>
              <a:buChar char="●"/>
            </a:pPr>
            <a:r>
              <a:rPr lang="en-US">
                <a:solidFill>
                  <a:srgbClr val="000000"/>
                </a:solidFill>
                <a:latin typeface="Arial"/>
              </a:rPr>
              <a:t>what kind of layout for board</a:t>
            </a:r>
            <a:endParaRPr/>
          </a:p>
          <a:p>
            <a:pPr>
              <a:lnSpc>
                <a:spcPct val="115000"/>
              </a:lnSpc>
              <a:buFont typeface="Arial"/>
              <a:buChar char="●"/>
            </a:pPr>
            <a:r>
              <a:rPr lang="en-US">
                <a:solidFill>
                  <a:srgbClr val="000000"/>
                </a:solidFill>
                <a:latin typeface="Arial"/>
              </a:rPr>
              <a:t>take into account size of components</a:t>
            </a:r>
            <a:endParaRPr/>
          </a:p>
          <a:p>
            <a:pPr>
              <a:lnSpc>
                <a:spcPct val="100000"/>
              </a:lnSpc>
            </a:pPr>
            <a:endParaRPr/>
          </a:p>
        </p:txBody>
      </p:sp>
    </p:spTree>
    <p:extLst>
      <p:ext uri="{BB962C8B-B14F-4D97-AF65-F5344CB8AC3E}">
        <p14:creationId xmlns:p14="http://schemas.microsoft.com/office/powerpoint/2010/main" val="364462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p:cNvSpPr>
          <p:nvPr>
            <p:ph type="body"/>
          </p:nvPr>
        </p:nvSpPr>
        <p:spPr>
          <a:xfrm>
            <a:off x="829056" y="5016438"/>
            <a:ext cx="6631296" cy="4751460"/>
          </a:xfrm>
          <a:prstGeom prst="rect">
            <a:avLst/>
          </a:prstGeom>
        </p:spPr>
        <p:txBody>
          <a:bodyPr lIns="0" tIns="0" rIns="0" bIns="0"/>
          <a:lstStyle/>
          <a:p>
            <a:r>
              <a:rPr lang="en-US" sz="2100">
                <a:latin typeface="Arial"/>
              </a:rPr>
              <a:t>Make sure to use the write striper size for the gage of wire that your using.</a:t>
            </a:r>
            <a:endParaRPr/>
          </a:p>
        </p:txBody>
      </p:sp>
      <p:sp>
        <p:nvSpPr>
          <p:cNvPr id="285" name="CustomShape 2"/>
          <p:cNvSpPr/>
          <p:nvPr/>
        </p:nvSpPr>
        <p:spPr>
          <a:xfrm>
            <a:off x="4692480" y="10033254"/>
            <a:ext cx="3596928" cy="526932"/>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49BFD84F-57D0-4720-B098-E40210425219}" type="slidenum">
              <a:rPr lang="en-US" sz="1500">
                <a:solidFill>
                  <a:srgbClr val="000000"/>
                </a:solidFill>
                <a:latin typeface="Times New Roman"/>
              </a:rPr>
              <a:t>33</a:t>
            </a:fld>
            <a:endParaRPr/>
          </a:p>
        </p:txBody>
      </p:sp>
    </p:spTree>
    <p:extLst>
      <p:ext uri="{BB962C8B-B14F-4D97-AF65-F5344CB8AC3E}">
        <p14:creationId xmlns:p14="http://schemas.microsoft.com/office/powerpoint/2010/main" val="747306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laceHolder 1"/>
          <p:cNvSpPr>
            <a:spLocks noGrp="1"/>
          </p:cNvSpPr>
          <p:nvPr>
            <p:ph type="body"/>
          </p:nvPr>
        </p:nvSpPr>
        <p:spPr>
          <a:xfrm>
            <a:off x="731520" y="4560570"/>
            <a:ext cx="5850624" cy="4319028"/>
          </a:xfrm>
          <a:prstGeom prst="rect">
            <a:avLst/>
          </a:prstGeom>
        </p:spPr>
        <p:txBody>
          <a:bodyPr lIns="0" tIns="96661" rIns="0" bIns="96661"/>
          <a:lstStyle/>
          <a:p>
            <a:pPr>
              <a:lnSpc>
                <a:spcPct val="115000"/>
              </a:lnSpc>
              <a:buFont typeface="Wingdings" charset="2"/>
              <a:buChar char=""/>
            </a:pPr>
            <a:r>
              <a:rPr lang="en-US">
                <a:solidFill>
                  <a:srgbClr val="000000"/>
                </a:solidFill>
                <a:latin typeface="Arial"/>
              </a:rPr>
              <a:t>materials for electrical board</a:t>
            </a:r>
            <a:endParaRPr/>
          </a:p>
          <a:p>
            <a:pPr lvl="1">
              <a:lnSpc>
                <a:spcPct val="115000"/>
              </a:lnSpc>
              <a:buFont typeface="Wingdings" charset="2"/>
              <a:buChar char=""/>
            </a:pPr>
            <a:r>
              <a:rPr lang="en-US">
                <a:solidFill>
                  <a:srgbClr val="000000"/>
                </a:solidFill>
                <a:latin typeface="Arial"/>
              </a:rPr>
              <a:t>non conductive</a:t>
            </a:r>
            <a:endParaRPr/>
          </a:p>
          <a:p>
            <a:pPr lvl="1">
              <a:lnSpc>
                <a:spcPct val="115000"/>
              </a:lnSpc>
              <a:buFont typeface="Wingdings" charset="2"/>
              <a:buChar char=""/>
            </a:pPr>
            <a:r>
              <a:rPr lang="en-US">
                <a:solidFill>
                  <a:srgbClr val="000000"/>
                </a:solidFill>
                <a:latin typeface="Arial"/>
              </a:rPr>
              <a:t>lexan, wood, something or something like that</a:t>
            </a:r>
            <a:endParaRPr/>
          </a:p>
          <a:p>
            <a:pPr>
              <a:lnSpc>
                <a:spcPct val="115000"/>
              </a:lnSpc>
              <a:buFont typeface="Wingdings" charset="2"/>
              <a:buChar char=""/>
            </a:pPr>
            <a:r>
              <a:rPr lang="en-US">
                <a:solidFill>
                  <a:srgbClr val="000000"/>
                </a:solidFill>
                <a:latin typeface="Arial"/>
              </a:rPr>
              <a:t>electrical board location</a:t>
            </a:r>
            <a:endParaRPr/>
          </a:p>
          <a:p>
            <a:pPr lvl="1">
              <a:lnSpc>
                <a:spcPct val="115000"/>
              </a:lnSpc>
              <a:buFont typeface="Wingdings" charset="2"/>
              <a:buChar char=""/>
            </a:pPr>
            <a:r>
              <a:rPr lang="en-US">
                <a:solidFill>
                  <a:srgbClr val="000000"/>
                </a:solidFill>
                <a:latin typeface="Arial"/>
              </a:rPr>
              <a:t>central location</a:t>
            </a:r>
            <a:endParaRPr/>
          </a:p>
          <a:p>
            <a:pPr>
              <a:lnSpc>
                <a:spcPct val="115000"/>
              </a:lnSpc>
              <a:buFont typeface="Wingdings" charset="2"/>
              <a:buChar char=""/>
            </a:pPr>
            <a:r>
              <a:rPr lang="en-US">
                <a:solidFill>
                  <a:srgbClr val="000000"/>
                </a:solidFill>
                <a:latin typeface="Arial"/>
              </a:rPr>
              <a:t>organization of board</a:t>
            </a:r>
            <a:endParaRPr/>
          </a:p>
          <a:p>
            <a:pPr lvl="1">
              <a:lnSpc>
                <a:spcPct val="115000"/>
              </a:lnSpc>
              <a:buFont typeface="Wingdings" charset="2"/>
              <a:buChar char=""/>
            </a:pPr>
            <a:r>
              <a:rPr lang="en-US">
                <a:solidFill>
                  <a:srgbClr val="000000"/>
                </a:solidFill>
                <a:latin typeface="Arial"/>
              </a:rPr>
              <a:t>leave room for routing wires</a:t>
            </a:r>
            <a:endParaRPr/>
          </a:p>
          <a:p>
            <a:pPr lvl="2">
              <a:lnSpc>
                <a:spcPct val="115000"/>
              </a:lnSpc>
              <a:buFont typeface="StarSymbol"/>
              <a:buChar char="■"/>
            </a:pPr>
            <a:r>
              <a:rPr lang="en-US">
                <a:solidFill>
                  <a:srgbClr val="000000"/>
                </a:solidFill>
                <a:latin typeface="Arial"/>
              </a:rPr>
              <a:t>zipties</a:t>
            </a:r>
            <a:endParaRPr/>
          </a:p>
          <a:p>
            <a:pPr lvl="2">
              <a:lnSpc>
                <a:spcPct val="115000"/>
              </a:lnSpc>
              <a:buFont typeface="StarSymbol"/>
              <a:buChar char="■"/>
            </a:pPr>
            <a:r>
              <a:rPr lang="en-US">
                <a:solidFill>
                  <a:srgbClr val="000000"/>
                </a:solidFill>
                <a:latin typeface="Arial"/>
              </a:rPr>
              <a:t>tiedowns</a:t>
            </a:r>
            <a:endParaRPr/>
          </a:p>
          <a:p>
            <a:pPr>
              <a:lnSpc>
                <a:spcPct val="115000"/>
              </a:lnSpc>
            </a:pPr>
            <a:endParaRPr/>
          </a:p>
          <a:p>
            <a:pPr>
              <a:lnSpc>
                <a:spcPct val="100000"/>
              </a:lnSpc>
            </a:pPr>
            <a:endParaRPr/>
          </a:p>
        </p:txBody>
      </p:sp>
    </p:spTree>
    <p:extLst>
      <p:ext uri="{BB962C8B-B14F-4D97-AF65-F5344CB8AC3E}">
        <p14:creationId xmlns:p14="http://schemas.microsoft.com/office/powerpoint/2010/main" val="2102038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PlaceHolder 1"/>
          <p:cNvSpPr>
            <a:spLocks noGrp="1"/>
          </p:cNvSpPr>
          <p:nvPr>
            <p:ph type="body"/>
          </p:nvPr>
        </p:nvSpPr>
        <p:spPr>
          <a:xfrm>
            <a:off x="829056" y="5016438"/>
            <a:ext cx="6631296" cy="4751460"/>
          </a:xfrm>
          <a:prstGeom prst="rect">
            <a:avLst/>
          </a:prstGeom>
        </p:spPr>
        <p:txBody>
          <a:bodyPr lIns="0" tIns="0" rIns="0" bIns="0"/>
          <a:lstStyle/>
          <a:p>
            <a:r>
              <a:rPr lang="en-US" sz="2100">
                <a:latin typeface="Arial"/>
              </a:rPr>
              <a:t>Never ground to frame!!</a:t>
            </a:r>
            <a:endParaRPr/>
          </a:p>
          <a:p>
            <a:r>
              <a:rPr lang="en-US" sz="2100">
                <a:latin typeface="Arial"/>
              </a:rPr>
              <a:t>Ethernet camera not recommended.</a:t>
            </a:r>
            <a:endParaRPr/>
          </a:p>
        </p:txBody>
      </p:sp>
    </p:spTree>
    <p:extLst>
      <p:ext uri="{BB962C8B-B14F-4D97-AF65-F5344CB8AC3E}">
        <p14:creationId xmlns:p14="http://schemas.microsoft.com/office/powerpoint/2010/main" val="1519693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PlaceHolder 1"/>
          <p:cNvSpPr>
            <a:spLocks noGrp="1"/>
          </p:cNvSpPr>
          <p:nvPr>
            <p:ph type="body"/>
          </p:nvPr>
        </p:nvSpPr>
        <p:spPr>
          <a:xfrm>
            <a:off x="731520" y="4560570"/>
            <a:ext cx="5850624" cy="4319028"/>
          </a:xfrm>
          <a:prstGeom prst="rect">
            <a:avLst/>
          </a:prstGeom>
        </p:spPr>
        <p:txBody>
          <a:bodyPr lIns="0" tIns="96661" rIns="0" bIns="96661"/>
          <a:lstStyle/>
          <a:p>
            <a:pPr>
              <a:lnSpc>
                <a:spcPct val="100000"/>
              </a:lnSpc>
            </a:pPr>
            <a:r>
              <a:rPr lang="en-US">
                <a:latin typeface="Arial"/>
              </a:rPr>
              <a:t>overall note: make sure you are saying more than just what is written on the slides. I recommend using this handy dandy notes section to remind you of what you are going to say outside of what is written</a:t>
            </a:r>
            <a:endParaRPr/>
          </a:p>
        </p:txBody>
      </p:sp>
    </p:spTree>
    <p:extLst>
      <p:ext uri="{BB962C8B-B14F-4D97-AF65-F5344CB8AC3E}">
        <p14:creationId xmlns:p14="http://schemas.microsoft.com/office/powerpoint/2010/main" val="3835357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PlaceHolder 1"/>
          <p:cNvSpPr>
            <a:spLocks noGrp="1"/>
          </p:cNvSpPr>
          <p:nvPr>
            <p:ph type="body"/>
          </p:nvPr>
        </p:nvSpPr>
        <p:spPr>
          <a:xfrm>
            <a:off x="829056" y="5016438"/>
            <a:ext cx="6631296" cy="4751460"/>
          </a:xfrm>
          <a:prstGeom prst="rect">
            <a:avLst/>
          </a:prstGeom>
        </p:spPr>
        <p:txBody>
          <a:bodyPr lIns="0" tIns="0" rIns="0" bIns="0"/>
          <a:lstStyle/>
          <a:p>
            <a:r>
              <a:rPr lang="en-US" sz="2100">
                <a:latin typeface="Arial"/>
              </a:rPr>
              <a:t>Make sure you crimp the wires the correct way. Also make sure you use the correct size connecter and crimper size.</a:t>
            </a:r>
            <a:endParaRPr/>
          </a:p>
        </p:txBody>
      </p:sp>
      <p:sp>
        <p:nvSpPr>
          <p:cNvPr id="289" name="CustomShape 2"/>
          <p:cNvSpPr/>
          <p:nvPr/>
        </p:nvSpPr>
        <p:spPr>
          <a:xfrm>
            <a:off x="4692480" y="10033254"/>
            <a:ext cx="3596928" cy="526932"/>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C8E85062-F997-48E7-A625-6FF63CE4019D}" type="slidenum">
              <a:rPr lang="en-US" sz="1500">
                <a:solidFill>
                  <a:srgbClr val="000000"/>
                </a:solidFill>
                <a:latin typeface="Times New Roman"/>
              </a:rPr>
              <a:t>38</a:t>
            </a:fld>
            <a:endParaRPr/>
          </a:p>
        </p:txBody>
      </p:sp>
    </p:spTree>
    <p:extLst>
      <p:ext uri="{BB962C8B-B14F-4D97-AF65-F5344CB8AC3E}">
        <p14:creationId xmlns:p14="http://schemas.microsoft.com/office/powerpoint/2010/main" val="2897169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Use these connectors for motors.</a:t>
            </a:r>
            <a:endParaRPr lang="en-US" dirty="0"/>
          </a:p>
        </p:txBody>
      </p:sp>
      <p:sp>
        <p:nvSpPr>
          <p:cNvPr id="4" name="Slide Number Placeholder 3"/>
          <p:cNvSpPr>
            <a:spLocks noGrp="1"/>
          </p:cNvSpPr>
          <p:nvPr>
            <p:ph type="sldNum" idx="10"/>
          </p:nvPr>
        </p:nvSpPr>
        <p:spPr/>
        <p:txBody>
          <a:bodyPr/>
          <a:lstStyle/>
          <a:p>
            <a:pPr algn="r"/>
            <a:fld id="{D8B52BD1-685D-4C5A-8B4A-EA813C7C83A9}" type="slidenum">
              <a:rPr lang="en-US" sz="1500" smtClean="0">
                <a:latin typeface="Times New Roman"/>
              </a:rPr>
              <a:t>39</a:t>
            </a:fld>
            <a:endParaRPr lang="en-US"/>
          </a:p>
        </p:txBody>
      </p:sp>
    </p:spTree>
    <p:extLst>
      <p:ext uri="{BB962C8B-B14F-4D97-AF65-F5344CB8AC3E}">
        <p14:creationId xmlns:p14="http://schemas.microsoft.com/office/powerpoint/2010/main" val="1379354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laceHolder 1"/>
          <p:cNvSpPr>
            <a:spLocks noGrp="1"/>
          </p:cNvSpPr>
          <p:nvPr>
            <p:ph type="body"/>
          </p:nvPr>
        </p:nvSpPr>
        <p:spPr>
          <a:xfrm>
            <a:off x="829056" y="5016438"/>
            <a:ext cx="6631296" cy="4751460"/>
          </a:xfrm>
          <a:prstGeom prst="rect">
            <a:avLst/>
          </a:prstGeom>
        </p:spPr>
        <p:txBody>
          <a:bodyPr lIns="0" tIns="0" rIns="0" bIns="0"/>
          <a:lstStyle/>
          <a:p>
            <a:r>
              <a:rPr lang="en-US" sz="2100">
                <a:latin typeface="Arial"/>
              </a:rPr>
              <a:t>Heat shrink tubing shrinkable plastic</a:t>
            </a:r>
            <a:endParaRPr/>
          </a:p>
        </p:txBody>
      </p:sp>
      <p:sp>
        <p:nvSpPr>
          <p:cNvPr id="291" name="CustomShape 2"/>
          <p:cNvSpPr/>
          <p:nvPr/>
        </p:nvSpPr>
        <p:spPr>
          <a:xfrm>
            <a:off x="4692480" y="10033254"/>
            <a:ext cx="3596928" cy="526932"/>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3D3A5B19-7D00-48BF-8239-BA973A832343}" type="slidenum">
              <a:rPr lang="en-US" sz="1500">
                <a:solidFill>
                  <a:srgbClr val="000000"/>
                </a:solidFill>
                <a:latin typeface="Times New Roman"/>
              </a:rPr>
              <a:t>42</a:t>
            </a:fld>
            <a:endParaRPr/>
          </a:p>
        </p:txBody>
      </p:sp>
    </p:spTree>
    <p:extLst>
      <p:ext uri="{BB962C8B-B14F-4D97-AF65-F5344CB8AC3E}">
        <p14:creationId xmlns:p14="http://schemas.microsoft.com/office/powerpoint/2010/main" val="790803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PlaceHolder 1"/>
          <p:cNvSpPr>
            <a:spLocks noGrp="1"/>
          </p:cNvSpPr>
          <p:nvPr>
            <p:ph type="body"/>
          </p:nvPr>
        </p:nvSpPr>
        <p:spPr>
          <a:xfrm>
            <a:off x="731520" y="4560570"/>
            <a:ext cx="5850624" cy="4319028"/>
          </a:xfrm>
          <a:prstGeom prst="rect">
            <a:avLst/>
          </a:prstGeom>
        </p:spPr>
        <p:txBody>
          <a:bodyPr lIns="0" tIns="96661" rIns="0" bIns="96661"/>
          <a:lstStyle/>
          <a:p>
            <a:pPr>
              <a:lnSpc>
                <a:spcPct val="100000"/>
              </a:lnSpc>
            </a:pPr>
            <a:r>
              <a:rPr lang="en-US">
                <a:latin typeface="Arial"/>
              </a:rPr>
              <a:t>We put the two color combination at several points along the wire so we know which wires lead to which components from any point on the wire</a:t>
            </a:r>
            <a:endParaRPr/>
          </a:p>
        </p:txBody>
      </p:sp>
    </p:spTree>
    <p:extLst>
      <p:ext uri="{BB962C8B-B14F-4D97-AF65-F5344CB8AC3E}">
        <p14:creationId xmlns:p14="http://schemas.microsoft.com/office/powerpoint/2010/main" val="1290614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C43B864A-0EA6-4828-8C79-166860DA6247}" type="slidenum">
              <a:rPr lang="en-US" sz="1500" spc="-1">
                <a:latin typeface="Times New Roman"/>
              </a:rPr>
              <a:t>48</a:t>
            </a:fld>
            <a:endParaRPr lang="en-US"/>
          </a:p>
        </p:txBody>
      </p:sp>
    </p:spTree>
    <p:extLst>
      <p:ext uri="{BB962C8B-B14F-4D97-AF65-F5344CB8AC3E}">
        <p14:creationId xmlns:p14="http://schemas.microsoft.com/office/powerpoint/2010/main" val="3857447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PlaceHolder 1"/>
          <p:cNvSpPr>
            <a:spLocks noGrp="1"/>
          </p:cNvSpPr>
          <p:nvPr>
            <p:ph type="body"/>
          </p:nvPr>
        </p:nvSpPr>
        <p:spPr>
          <a:xfrm>
            <a:off x="731520" y="4560570"/>
            <a:ext cx="5850624" cy="4319028"/>
          </a:xfrm>
          <a:prstGeom prst="rect">
            <a:avLst/>
          </a:prstGeom>
        </p:spPr>
        <p:txBody>
          <a:bodyPr lIns="0" tIns="96661" rIns="0" bIns="96661"/>
          <a:lstStyle/>
          <a:p>
            <a:pPr>
              <a:lnSpc>
                <a:spcPct val="100000"/>
              </a:lnSpc>
            </a:pPr>
            <a:r>
              <a:rPr lang="en-US">
                <a:latin typeface="Arial"/>
              </a:rPr>
              <a:t>no regulated outputs, less ports/ smaller for the 20 30 amp, allows you to monitor the current across any breaker.</a:t>
            </a:r>
            <a:endParaRPr/>
          </a:p>
          <a:p>
            <a:pPr>
              <a:lnSpc>
                <a:spcPct val="100000"/>
              </a:lnSpc>
            </a:pPr>
            <a:r>
              <a:rPr lang="en-US">
                <a:latin typeface="Arial"/>
              </a:rPr>
              <a:t>you need to use crimp battery connectors on the wire for connecting to the PDP.</a:t>
            </a:r>
            <a:endParaRPr/>
          </a:p>
          <a:p>
            <a:pPr>
              <a:lnSpc>
                <a:spcPct val="100000"/>
              </a:lnSpc>
            </a:pPr>
            <a:r>
              <a:rPr lang="en-US">
                <a:latin typeface="Arial"/>
              </a:rPr>
              <a:t>has CAN-must be used.</a:t>
            </a:r>
            <a:endParaRPr/>
          </a:p>
          <a:p>
            <a:pPr>
              <a:lnSpc>
                <a:spcPct val="100000"/>
              </a:lnSpc>
            </a:pPr>
            <a:endParaRPr/>
          </a:p>
        </p:txBody>
      </p:sp>
    </p:spTree>
    <p:extLst>
      <p:ext uri="{BB962C8B-B14F-4D97-AF65-F5344CB8AC3E}">
        <p14:creationId xmlns:p14="http://schemas.microsoft.com/office/powerpoint/2010/main" val="4202913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PlaceHolder 1"/>
          <p:cNvSpPr>
            <a:spLocks noGrp="1"/>
          </p:cNvSpPr>
          <p:nvPr>
            <p:ph type="body"/>
          </p:nvPr>
        </p:nvSpPr>
        <p:spPr>
          <a:xfrm>
            <a:off x="731520" y="4560570"/>
            <a:ext cx="5851008" cy="4319406"/>
          </a:xfrm>
          <a:prstGeom prst="rect">
            <a:avLst/>
          </a:prstGeom>
        </p:spPr>
        <p:txBody>
          <a:bodyPr lIns="0" tIns="96661" rIns="0" bIns="96661"/>
          <a:lstStyle/>
          <a:p>
            <a:pPr>
              <a:lnSpc>
                <a:spcPct val="100000"/>
              </a:lnSpc>
            </a:pPr>
            <a:r>
              <a:rPr lang="en-US">
                <a:latin typeface="Arial"/>
              </a:rPr>
              <a:t>hooked up same way as in the old control system</a:t>
            </a:r>
            <a:endParaRPr/>
          </a:p>
        </p:txBody>
      </p:sp>
    </p:spTree>
    <p:extLst>
      <p:ext uri="{BB962C8B-B14F-4D97-AF65-F5344CB8AC3E}">
        <p14:creationId xmlns:p14="http://schemas.microsoft.com/office/powerpoint/2010/main" val="762325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D8B52BD1-685D-4C5A-8B4A-EA813C7C83A9}" type="slidenum">
              <a:rPr lang="en-US" sz="1500" smtClean="0">
                <a:latin typeface="Times New Roman"/>
              </a:rPr>
              <a:t>9</a:t>
            </a:fld>
            <a:endParaRPr lang="en-US"/>
          </a:p>
        </p:txBody>
      </p:sp>
    </p:spTree>
    <p:extLst>
      <p:ext uri="{BB962C8B-B14F-4D97-AF65-F5344CB8AC3E}">
        <p14:creationId xmlns:p14="http://schemas.microsoft.com/office/powerpoint/2010/main" val="306204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PlaceHolder 1"/>
          <p:cNvSpPr>
            <a:spLocks noGrp="1"/>
          </p:cNvSpPr>
          <p:nvPr>
            <p:ph type="body"/>
          </p:nvPr>
        </p:nvSpPr>
        <p:spPr>
          <a:xfrm>
            <a:off x="731520" y="4560570"/>
            <a:ext cx="5851008" cy="4319406"/>
          </a:xfrm>
          <a:prstGeom prst="rect">
            <a:avLst/>
          </a:prstGeom>
        </p:spPr>
        <p:txBody>
          <a:bodyPr lIns="0" tIns="96661" rIns="0" bIns="96661"/>
          <a:lstStyle/>
          <a:p>
            <a:pPr>
              <a:lnSpc>
                <a:spcPct val="100000"/>
              </a:lnSpc>
            </a:pPr>
            <a:r>
              <a:rPr lang="en-US" sz="1500">
                <a:solidFill>
                  <a:srgbClr val="0809A2"/>
                </a:solidFill>
                <a:latin typeface="Arial"/>
              </a:rPr>
              <a:t>In the past, compressor had to be run from spike through digital side car. No programming for compressor</a:t>
            </a:r>
            <a:endParaRPr/>
          </a:p>
        </p:txBody>
      </p:sp>
    </p:spTree>
    <p:extLst>
      <p:ext uri="{BB962C8B-B14F-4D97-AF65-F5344CB8AC3E}">
        <p14:creationId xmlns:p14="http://schemas.microsoft.com/office/powerpoint/2010/main" val="1039908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body"/>
          </p:nvPr>
        </p:nvSpPr>
        <p:spPr>
          <a:xfrm>
            <a:off x="731520" y="4560570"/>
            <a:ext cx="5850624" cy="4319028"/>
          </a:xfrm>
          <a:prstGeom prst="rect">
            <a:avLst/>
          </a:prstGeom>
        </p:spPr>
        <p:txBody>
          <a:bodyPr lIns="0" tIns="96661" rIns="0" bIns="96661"/>
          <a:lstStyle/>
          <a:p>
            <a:pPr>
              <a:lnSpc>
                <a:spcPct val="115000"/>
              </a:lnSpc>
            </a:pPr>
            <a:r>
              <a:rPr lang="en-US">
                <a:solidFill>
                  <a:srgbClr val="000000"/>
                </a:solidFill>
                <a:latin typeface="Arial"/>
              </a:rPr>
              <a:t>the motor controllers are like the appendages</a:t>
            </a:r>
            <a:endParaRPr/>
          </a:p>
          <a:p>
            <a:pPr>
              <a:lnSpc>
                <a:spcPct val="115000"/>
              </a:lnSpc>
            </a:pPr>
            <a:r>
              <a:rPr lang="en-US">
                <a:solidFill>
                  <a:srgbClr val="000000"/>
                </a:solidFill>
                <a:latin typeface="Arial"/>
              </a:rPr>
              <a:t>there are four different types of motor controllers</a:t>
            </a:r>
            <a:endParaRPr/>
          </a:p>
          <a:p>
            <a:pPr>
              <a:lnSpc>
                <a:spcPct val="100000"/>
              </a:lnSpc>
            </a:pPr>
            <a:endParaRPr/>
          </a:p>
        </p:txBody>
      </p:sp>
    </p:spTree>
    <p:extLst>
      <p:ext uri="{BB962C8B-B14F-4D97-AF65-F5344CB8AC3E}">
        <p14:creationId xmlns:p14="http://schemas.microsoft.com/office/powerpoint/2010/main" val="3664138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body"/>
          </p:nvPr>
        </p:nvSpPr>
        <p:spPr>
          <a:xfrm>
            <a:off x="731520" y="4560570"/>
            <a:ext cx="5850624" cy="4319028"/>
          </a:xfrm>
          <a:prstGeom prst="rect">
            <a:avLst/>
          </a:prstGeom>
        </p:spPr>
        <p:txBody>
          <a:bodyPr lIns="0" tIns="96661" rIns="0" bIns="96661"/>
          <a:lstStyle/>
          <a:p>
            <a:pPr>
              <a:lnSpc>
                <a:spcPct val="115000"/>
              </a:lnSpc>
              <a:buFont typeface="Wingdings" charset="2"/>
              <a:buChar char=""/>
            </a:pPr>
            <a:r>
              <a:rPr lang="en-US">
                <a:solidFill>
                  <a:srgbClr val="000000"/>
                </a:solidFill>
                <a:latin typeface="Arial"/>
              </a:rPr>
              <a:t>Talons</a:t>
            </a:r>
            <a:endParaRPr/>
          </a:p>
          <a:p>
            <a:pPr lvl="1">
              <a:lnSpc>
                <a:spcPct val="115000"/>
              </a:lnSpc>
              <a:buFont typeface="Wingdings" charset="2"/>
              <a:buChar char=""/>
            </a:pPr>
            <a:r>
              <a:rPr lang="en-US">
                <a:solidFill>
                  <a:srgbClr val="000000"/>
                </a:solidFill>
                <a:latin typeface="Arial"/>
              </a:rPr>
              <a:t>new version this year</a:t>
            </a:r>
            <a:endParaRPr/>
          </a:p>
          <a:p>
            <a:pPr lvl="1">
              <a:lnSpc>
                <a:spcPct val="115000"/>
              </a:lnSpc>
              <a:buFont typeface="Wingdings" charset="2"/>
              <a:buChar char=""/>
            </a:pPr>
            <a:r>
              <a:rPr lang="en-US">
                <a:solidFill>
                  <a:srgbClr val="000000"/>
                </a:solidFill>
                <a:latin typeface="Arial"/>
              </a:rPr>
              <a:t>linear</a:t>
            </a:r>
            <a:endParaRPr/>
          </a:p>
          <a:p>
            <a:pPr lvl="1">
              <a:lnSpc>
                <a:spcPct val="115000"/>
              </a:lnSpc>
              <a:buFont typeface="Wingdings" charset="2"/>
              <a:buChar char=""/>
            </a:pPr>
            <a:r>
              <a:rPr lang="en-US">
                <a:solidFill>
                  <a:srgbClr val="000000"/>
                </a:solidFill>
                <a:latin typeface="Arial"/>
              </a:rPr>
              <a:t>small footprint</a:t>
            </a:r>
            <a:endParaRPr/>
          </a:p>
          <a:p>
            <a:pPr lvl="1">
              <a:lnSpc>
                <a:spcPct val="115000"/>
              </a:lnSpc>
              <a:buFont typeface="Wingdings" charset="2"/>
              <a:buChar char=""/>
            </a:pPr>
            <a:r>
              <a:rPr lang="en-US">
                <a:solidFill>
                  <a:srgbClr val="000000"/>
                </a:solidFill>
                <a:latin typeface="Arial"/>
              </a:rPr>
              <a:t>Variable speed control</a:t>
            </a:r>
            <a:endParaRPr/>
          </a:p>
          <a:p>
            <a:pPr lvl="1">
              <a:lnSpc>
                <a:spcPct val="115000"/>
              </a:lnSpc>
              <a:buFont typeface="Wingdings" charset="2"/>
              <a:buChar char=""/>
            </a:pPr>
            <a:r>
              <a:rPr lang="en-US">
                <a:solidFill>
                  <a:srgbClr val="000000"/>
                </a:solidFill>
                <a:latin typeface="Arial"/>
              </a:rPr>
              <a:t>PWM</a:t>
            </a:r>
            <a:endParaRPr/>
          </a:p>
        </p:txBody>
      </p:sp>
    </p:spTree>
    <p:extLst>
      <p:ext uri="{BB962C8B-B14F-4D97-AF65-F5344CB8AC3E}">
        <p14:creationId xmlns:p14="http://schemas.microsoft.com/office/powerpoint/2010/main" val="92838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PlaceHolder 1"/>
          <p:cNvSpPr>
            <a:spLocks noGrp="1"/>
          </p:cNvSpPr>
          <p:nvPr>
            <p:ph type="body"/>
          </p:nvPr>
        </p:nvSpPr>
        <p:spPr>
          <a:xfrm>
            <a:off x="731520" y="4560570"/>
            <a:ext cx="5850624" cy="4319028"/>
          </a:xfrm>
          <a:prstGeom prst="rect">
            <a:avLst/>
          </a:prstGeom>
        </p:spPr>
        <p:txBody>
          <a:bodyPr lIns="0" tIns="96661" rIns="0" bIns="96661"/>
          <a:lstStyle/>
          <a:p>
            <a:pPr>
              <a:lnSpc>
                <a:spcPct val="115000"/>
              </a:lnSpc>
              <a:buFont typeface="Wingdings" charset="2"/>
              <a:buChar char=""/>
            </a:pPr>
            <a:r>
              <a:rPr lang="en-US">
                <a:solidFill>
                  <a:srgbClr val="000000"/>
                </a:solidFill>
                <a:latin typeface="Arial"/>
              </a:rPr>
              <a:t>Victors</a:t>
            </a:r>
            <a:endParaRPr/>
          </a:p>
          <a:p>
            <a:pPr lvl="1">
              <a:lnSpc>
                <a:spcPct val="115000"/>
              </a:lnSpc>
              <a:buFont typeface="Wingdings" charset="2"/>
              <a:buChar char=""/>
            </a:pPr>
            <a:r>
              <a:rPr lang="en-US">
                <a:solidFill>
                  <a:srgbClr val="000000"/>
                </a:solidFill>
                <a:latin typeface="Arial"/>
              </a:rPr>
              <a:t>variable speed control</a:t>
            </a:r>
            <a:endParaRPr/>
          </a:p>
          <a:p>
            <a:pPr lvl="1">
              <a:lnSpc>
                <a:spcPct val="115000"/>
              </a:lnSpc>
              <a:buFont typeface="Wingdings" charset="2"/>
              <a:buChar char=""/>
            </a:pPr>
            <a:r>
              <a:rPr lang="en-US">
                <a:solidFill>
                  <a:srgbClr val="000000"/>
                </a:solidFill>
                <a:latin typeface="Arial"/>
              </a:rPr>
              <a:t>PWM</a:t>
            </a:r>
            <a:endParaRPr/>
          </a:p>
          <a:p>
            <a:pPr lvl="1">
              <a:lnSpc>
                <a:spcPct val="115000"/>
              </a:lnSpc>
              <a:buFont typeface="Wingdings" charset="2"/>
              <a:buChar char=""/>
            </a:pPr>
            <a:r>
              <a:rPr lang="en-US">
                <a:solidFill>
                  <a:srgbClr val="000000"/>
                </a:solidFill>
                <a:latin typeface="Arial"/>
              </a:rPr>
              <a:t>two kinds</a:t>
            </a:r>
            <a:endParaRPr/>
          </a:p>
          <a:p>
            <a:pPr lvl="2">
              <a:lnSpc>
                <a:spcPct val="115000"/>
              </a:lnSpc>
              <a:buFont typeface="StarSymbol"/>
              <a:buChar char="■"/>
            </a:pPr>
            <a:r>
              <a:rPr lang="en-US">
                <a:solidFill>
                  <a:srgbClr val="000000"/>
                </a:solidFill>
                <a:latin typeface="Arial"/>
              </a:rPr>
              <a:t>888 (newer)</a:t>
            </a:r>
            <a:endParaRPr/>
          </a:p>
          <a:p>
            <a:pPr lvl="2">
              <a:lnSpc>
                <a:spcPct val="115000"/>
              </a:lnSpc>
              <a:buFont typeface="StarSymbol"/>
              <a:buChar char="■"/>
            </a:pPr>
            <a:r>
              <a:rPr lang="en-US">
                <a:solidFill>
                  <a:srgbClr val="000000"/>
                </a:solidFill>
                <a:latin typeface="Arial"/>
              </a:rPr>
              <a:t>884 (older. can’t get anymore. can still use)</a:t>
            </a:r>
            <a:endParaRPr/>
          </a:p>
          <a:p>
            <a:pPr lvl="1">
              <a:lnSpc>
                <a:spcPct val="115000"/>
              </a:lnSpc>
              <a:buFont typeface="Wingdings" charset="2"/>
              <a:buChar char=""/>
            </a:pPr>
            <a:r>
              <a:rPr lang="en-US">
                <a:solidFill>
                  <a:srgbClr val="000000"/>
                </a:solidFill>
                <a:latin typeface="Arial"/>
              </a:rPr>
              <a:t>not linear (888 is more linear than 884)</a:t>
            </a:r>
            <a:endParaRPr/>
          </a:p>
          <a:p>
            <a:pPr lvl="1">
              <a:lnSpc>
                <a:spcPct val="115000"/>
              </a:lnSpc>
              <a:buFont typeface="Wingdings" charset="2"/>
              <a:buChar char=""/>
            </a:pPr>
            <a:r>
              <a:rPr lang="en-US">
                <a:solidFill>
                  <a:srgbClr val="000000"/>
                </a:solidFill>
                <a:latin typeface="Arial"/>
              </a:rPr>
              <a:t>come with fans</a:t>
            </a:r>
            <a:endParaRPr/>
          </a:p>
          <a:p>
            <a:pPr>
              <a:lnSpc>
                <a:spcPct val="100000"/>
              </a:lnSpc>
            </a:pPr>
            <a:endParaRPr/>
          </a:p>
        </p:txBody>
      </p:sp>
    </p:spTree>
    <p:extLst>
      <p:ext uri="{BB962C8B-B14F-4D97-AF65-F5344CB8AC3E}">
        <p14:creationId xmlns:p14="http://schemas.microsoft.com/office/powerpoint/2010/main" val="246399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24" name="PlaceHolder 2"/>
          <p:cNvSpPr>
            <a:spLocks noGrp="1"/>
          </p:cNvSpPr>
          <p:nvPr>
            <p:ph type="body"/>
          </p:nvPr>
        </p:nvSpPr>
        <p:spPr>
          <a:xfrm>
            <a:off x="457200" y="1203480"/>
            <a:ext cx="8229240" cy="1422720"/>
          </a:xfrm>
          <a:prstGeom prst="rect">
            <a:avLst/>
          </a:prstGeom>
        </p:spPr>
        <p:txBody>
          <a:bodyPr lIns="0" tIns="0" rIns="0" bIns="0"/>
          <a:lstStyle/>
          <a:p>
            <a:endParaRPr/>
          </a:p>
        </p:txBody>
      </p:sp>
      <p:sp>
        <p:nvSpPr>
          <p:cNvPr id="25" name="PlaceHolder 3"/>
          <p:cNvSpPr>
            <a:spLocks noGrp="1"/>
          </p:cNvSpPr>
          <p:nvPr>
            <p:ph type="body"/>
          </p:nvPr>
        </p:nvSpPr>
        <p:spPr>
          <a:xfrm>
            <a:off x="457200" y="2761920"/>
            <a:ext cx="8229240" cy="142272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27"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28"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29" name="PlaceHolder 4"/>
          <p:cNvSpPr>
            <a:spLocks noGrp="1"/>
          </p:cNvSpPr>
          <p:nvPr>
            <p:ph type="body"/>
          </p:nvPr>
        </p:nvSpPr>
        <p:spPr>
          <a:xfrm>
            <a:off x="4674240" y="2761920"/>
            <a:ext cx="4015800" cy="1422720"/>
          </a:xfrm>
          <a:prstGeom prst="rect">
            <a:avLst/>
          </a:prstGeom>
        </p:spPr>
        <p:txBody>
          <a:bodyPr lIns="0" tIns="0" rIns="0" bIns="0"/>
          <a:lstStyle/>
          <a:p>
            <a:endParaRPr/>
          </a:p>
        </p:txBody>
      </p:sp>
      <p:sp>
        <p:nvSpPr>
          <p:cNvPr id="30" name="PlaceHolder 5"/>
          <p:cNvSpPr>
            <a:spLocks noGrp="1"/>
          </p:cNvSpPr>
          <p:nvPr>
            <p:ph type="body"/>
          </p:nvPr>
        </p:nvSpPr>
        <p:spPr>
          <a:xfrm>
            <a:off x="457200" y="2761920"/>
            <a:ext cx="4015800" cy="142272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32" name="PlaceHolder 2"/>
          <p:cNvSpPr>
            <a:spLocks noGrp="1"/>
          </p:cNvSpPr>
          <p:nvPr>
            <p:ph type="body"/>
          </p:nvPr>
        </p:nvSpPr>
        <p:spPr>
          <a:xfrm>
            <a:off x="457200" y="1203480"/>
            <a:ext cx="8229240" cy="2982960"/>
          </a:xfrm>
          <a:prstGeom prst="rect">
            <a:avLst/>
          </a:prstGeom>
        </p:spPr>
        <p:txBody>
          <a:bodyPr lIns="0" tIns="0" rIns="0" bIns="0"/>
          <a:lstStyle/>
          <a:p>
            <a:endParaRPr/>
          </a:p>
        </p:txBody>
      </p:sp>
      <p:sp>
        <p:nvSpPr>
          <p:cNvPr id="33" name="PlaceHolder 3"/>
          <p:cNvSpPr>
            <a:spLocks noGrp="1"/>
          </p:cNvSpPr>
          <p:nvPr>
            <p:ph type="body"/>
          </p:nvPr>
        </p:nvSpPr>
        <p:spPr>
          <a:xfrm>
            <a:off x="457200" y="1203480"/>
            <a:ext cx="8229240" cy="2982960"/>
          </a:xfrm>
          <a:prstGeom prst="rect">
            <a:avLst/>
          </a:prstGeom>
        </p:spPr>
        <p:txBody>
          <a:bodyPr lIns="0" tIns="0" rIns="0" bIns="0"/>
          <a:lstStyle/>
          <a:p>
            <a:endParaRPr/>
          </a:p>
        </p:txBody>
      </p:sp>
      <p:pic>
        <p:nvPicPr>
          <p:cNvPr id="34" name="Picture 33"/>
          <p:cNvPicPr/>
          <p:nvPr/>
        </p:nvPicPr>
        <p:blipFill>
          <a:blip r:embed="rId2"/>
          <a:stretch/>
        </p:blipFill>
        <p:spPr>
          <a:xfrm>
            <a:off x="2702160" y="1203480"/>
            <a:ext cx="3738600" cy="2982960"/>
          </a:xfrm>
          <a:prstGeom prst="rect">
            <a:avLst/>
          </a:prstGeom>
          <a:ln>
            <a:noFill/>
          </a:ln>
        </p:spPr>
      </p:pic>
      <p:pic>
        <p:nvPicPr>
          <p:cNvPr id="35" name="Picture 34"/>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39"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41" name="PlaceHolder 2"/>
          <p:cNvSpPr>
            <a:spLocks noGrp="1"/>
          </p:cNvSpPr>
          <p:nvPr>
            <p:ph type="body"/>
          </p:nvPr>
        </p:nvSpPr>
        <p:spPr>
          <a:xfrm>
            <a:off x="457200" y="1203480"/>
            <a:ext cx="8229240" cy="298296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43" name="PlaceHolder 2"/>
          <p:cNvSpPr>
            <a:spLocks noGrp="1"/>
          </p:cNvSpPr>
          <p:nvPr>
            <p:ph type="body"/>
          </p:nvPr>
        </p:nvSpPr>
        <p:spPr>
          <a:xfrm>
            <a:off x="457200" y="1203480"/>
            <a:ext cx="4015800" cy="2982960"/>
          </a:xfrm>
          <a:prstGeom prst="rect">
            <a:avLst/>
          </a:prstGeom>
        </p:spPr>
        <p:txBody>
          <a:bodyPr lIns="0" tIns="0" rIns="0" bIns="0"/>
          <a:lstStyle/>
          <a:p>
            <a:endParaRPr/>
          </a:p>
        </p:txBody>
      </p:sp>
      <p:sp>
        <p:nvSpPr>
          <p:cNvPr id="44" name="PlaceHolder 3"/>
          <p:cNvSpPr>
            <a:spLocks noGrp="1"/>
          </p:cNvSpPr>
          <p:nvPr>
            <p:ph type="body"/>
          </p:nvPr>
        </p:nvSpPr>
        <p:spPr>
          <a:xfrm>
            <a:off x="4674240" y="1203480"/>
            <a:ext cx="4015800" cy="298296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48"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49" name="PlaceHolder 3"/>
          <p:cNvSpPr>
            <a:spLocks noGrp="1"/>
          </p:cNvSpPr>
          <p:nvPr>
            <p:ph type="body"/>
          </p:nvPr>
        </p:nvSpPr>
        <p:spPr>
          <a:xfrm>
            <a:off x="457200" y="2761920"/>
            <a:ext cx="4015800" cy="1422720"/>
          </a:xfrm>
          <a:prstGeom prst="rect">
            <a:avLst/>
          </a:prstGeom>
        </p:spPr>
        <p:txBody>
          <a:bodyPr lIns="0" tIns="0" rIns="0" bIns="0"/>
          <a:lstStyle/>
          <a:p>
            <a:endParaRPr/>
          </a:p>
        </p:txBody>
      </p:sp>
      <p:sp>
        <p:nvSpPr>
          <p:cNvPr id="50" name="PlaceHolder 4"/>
          <p:cNvSpPr>
            <a:spLocks noGrp="1"/>
          </p:cNvSpPr>
          <p:nvPr>
            <p:ph type="body"/>
          </p:nvPr>
        </p:nvSpPr>
        <p:spPr>
          <a:xfrm>
            <a:off x="4674240" y="1203480"/>
            <a:ext cx="4015800" cy="298296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3"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52" name="PlaceHolder 2"/>
          <p:cNvSpPr>
            <a:spLocks noGrp="1"/>
          </p:cNvSpPr>
          <p:nvPr>
            <p:ph type="body"/>
          </p:nvPr>
        </p:nvSpPr>
        <p:spPr>
          <a:xfrm>
            <a:off x="457200" y="1203480"/>
            <a:ext cx="4015800" cy="2982960"/>
          </a:xfrm>
          <a:prstGeom prst="rect">
            <a:avLst/>
          </a:prstGeom>
        </p:spPr>
        <p:txBody>
          <a:bodyPr lIns="0" tIns="0" rIns="0" bIns="0"/>
          <a:lstStyle/>
          <a:p>
            <a:endParaRPr/>
          </a:p>
        </p:txBody>
      </p:sp>
      <p:sp>
        <p:nvSpPr>
          <p:cNvPr id="53"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54" name="PlaceHolder 4"/>
          <p:cNvSpPr>
            <a:spLocks noGrp="1"/>
          </p:cNvSpPr>
          <p:nvPr>
            <p:ph type="body"/>
          </p:nvPr>
        </p:nvSpPr>
        <p:spPr>
          <a:xfrm>
            <a:off x="4674240" y="2761920"/>
            <a:ext cx="4015800" cy="142272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56"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57"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58" name="PlaceHolder 4"/>
          <p:cNvSpPr>
            <a:spLocks noGrp="1"/>
          </p:cNvSpPr>
          <p:nvPr>
            <p:ph type="body"/>
          </p:nvPr>
        </p:nvSpPr>
        <p:spPr>
          <a:xfrm>
            <a:off x="457200" y="2761920"/>
            <a:ext cx="8229240" cy="142272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60" name="PlaceHolder 2"/>
          <p:cNvSpPr>
            <a:spLocks noGrp="1"/>
          </p:cNvSpPr>
          <p:nvPr>
            <p:ph type="body"/>
          </p:nvPr>
        </p:nvSpPr>
        <p:spPr>
          <a:xfrm>
            <a:off x="457200" y="1203480"/>
            <a:ext cx="8229240" cy="1422720"/>
          </a:xfrm>
          <a:prstGeom prst="rect">
            <a:avLst/>
          </a:prstGeom>
        </p:spPr>
        <p:txBody>
          <a:bodyPr lIns="0" tIns="0" rIns="0" bIns="0"/>
          <a:lstStyle/>
          <a:p>
            <a:endParaRPr/>
          </a:p>
        </p:txBody>
      </p:sp>
      <p:sp>
        <p:nvSpPr>
          <p:cNvPr id="61" name="PlaceHolder 3"/>
          <p:cNvSpPr>
            <a:spLocks noGrp="1"/>
          </p:cNvSpPr>
          <p:nvPr>
            <p:ph type="body"/>
          </p:nvPr>
        </p:nvSpPr>
        <p:spPr>
          <a:xfrm>
            <a:off x="457200" y="2761920"/>
            <a:ext cx="8229240" cy="142272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63"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64"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65" name="PlaceHolder 4"/>
          <p:cNvSpPr>
            <a:spLocks noGrp="1"/>
          </p:cNvSpPr>
          <p:nvPr>
            <p:ph type="body"/>
          </p:nvPr>
        </p:nvSpPr>
        <p:spPr>
          <a:xfrm>
            <a:off x="4674240" y="2761920"/>
            <a:ext cx="4015800" cy="1422720"/>
          </a:xfrm>
          <a:prstGeom prst="rect">
            <a:avLst/>
          </a:prstGeom>
        </p:spPr>
        <p:txBody>
          <a:bodyPr lIns="0" tIns="0" rIns="0" bIns="0"/>
          <a:lstStyle/>
          <a:p>
            <a:endParaRPr/>
          </a:p>
        </p:txBody>
      </p:sp>
      <p:sp>
        <p:nvSpPr>
          <p:cNvPr id="66" name="PlaceHolder 5"/>
          <p:cNvSpPr>
            <a:spLocks noGrp="1"/>
          </p:cNvSpPr>
          <p:nvPr>
            <p:ph type="body"/>
          </p:nvPr>
        </p:nvSpPr>
        <p:spPr>
          <a:xfrm>
            <a:off x="457200" y="2761920"/>
            <a:ext cx="4015800" cy="142272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68" name="PlaceHolder 2"/>
          <p:cNvSpPr>
            <a:spLocks noGrp="1"/>
          </p:cNvSpPr>
          <p:nvPr>
            <p:ph type="body"/>
          </p:nvPr>
        </p:nvSpPr>
        <p:spPr>
          <a:xfrm>
            <a:off x="457200" y="1203480"/>
            <a:ext cx="8229240" cy="2982960"/>
          </a:xfrm>
          <a:prstGeom prst="rect">
            <a:avLst/>
          </a:prstGeom>
        </p:spPr>
        <p:txBody>
          <a:bodyPr lIns="0" tIns="0" rIns="0" bIns="0"/>
          <a:lstStyle/>
          <a:p>
            <a:endParaRPr/>
          </a:p>
        </p:txBody>
      </p:sp>
      <p:sp>
        <p:nvSpPr>
          <p:cNvPr id="69" name="PlaceHolder 3"/>
          <p:cNvSpPr>
            <a:spLocks noGrp="1"/>
          </p:cNvSpPr>
          <p:nvPr>
            <p:ph type="body"/>
          </p:nvPr>
        </p:nvSpPr>
        <p:spPr>
          <a:xfrm>
            <a:off x="457200" y="1203480"/>
            <a:ext cx="8229240" cy="2982960"/>
          </a:xfrm>
          <a:prstGeom prst="rect">
            <a:avLst/>
          </a:prstGeom>
        </p:spPr>
        <p:txBody>
          <a:bodyPr lIns="0" tIns="0" rIns="0" bIns="0"/>
          <a:lstStyle/>
          <a:p>
            <a:endParaRPr/>
          </a:p>
        </p:txBody>
      </p:sp>
      <p:pic>
        <p:nvPicPr>
          <p:cNvPr id="70" name="Picture 69"/>
          <p:cNvPicPr/>
          <p:nvPr/>
        </p:nvPicPr>
        <p:blipFill>
          <a:blip r:embed="rId2"/>
          <a:stretch/>
        </p:blipFill>
        <p:spPr>
          <a:xfrm>
            <a:off x="2702160" y="1203480"/>
            <a:ext cx="3738600" cy="2982960"/>
          </a:xfrm>
          <a:prstGeom prst="rect">
            <a:avLst/>
          </a:prstGeom>
          <a:ln>
            <a:noFill/>
          </a:ln>
        </p:spPr>
      </p:pic>
      <p:pic>
        <p:nvPicPr>
          <p:cNvPr id="71" name="Picture 70"/>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75"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77" name="PlaceHolder 2"/>
          <p:cNvSpPr>
            <a:spLocks noGrp="1"/>
          </p:cNvSpPr>
          <p:nvPr>
            <p:ph type="body"/>
          </p:nvPr>
        </p:nvSpPr>
        <p:spPr>
          <a:xfrm>
            <a:off x="457200" y="1203480"/>
            <a:ext cx="8229240" cy="2982960"/>
          </a:xfrm>
          <a:prstGeom prst="rect">
            <a:avLst/>
          </a:prstGeom>
        </p:spPr>
        <p:txBody>
          <a:bodyPr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79" name="PlaceHolder 2"/>
          <p:cNvSpPr>
            <a:spLocks noGrp="1"/>
          </p:cNvSpPr>
          <p:nvPr>
            <p:ph type="body"/>
          </p:nvPr>
        </p:nvSpPr>
        <p:spPr>
          <a:xfrm>
            <a:off x="457200" y="1203480"/>
            <a:ext cx="4015800" cy="2982960"/>
          </a:xfrm>
          <a:prstGeom prst="rect">
            <a:avLst/>
          </a:prstGeom>
        </p:spPr>
        <p:txBody>
          <a:bodyPr lIns="0" tIns="0" rIns="0" bIns="0"/>
          <a:lstStyle/>
          <a:p>
            <a:endParaRPr/>
          </a:p>
        </p:txBody>
      </p:sp>
      <p:sp>
        <p:nvSpPr>
          <p:cNvPr id="80" name="PlaceHolder 3"/>
          <p:cNvSpPr>
            <a:spLocks noGrp="1"/>
          </p:cNvSpPr>
          <p:nvPr>
            <p:ph type="body"/>
          </p:nvPr>
        </p:nvSpPr>
        <p:spPr>
          <a:xfrm>
            <a:off x="4674240" y="1203480"/>
            <a:ext cx="4015800" cy="2982960"/>
          </a:xfrm>
          <a:prstGeom prst="rect">
            <a:avLst/>
          </a:prstGeom>
        </p:spPr>
        <p:txBody>
          <a:bodyPr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5" name="PlaceHolder 2"/>
          <p:cNvSpPr>
            <a:spLocks noGrp="1"/>
          </p:cNvSpPr>
          <p:nvPr>
            <p:ph type="body"/>
          </p:nvPr>
        </p:nvSpPr>
        <p:spPr>
          <a:xfrm>
            <a:off x="457200" y="1203480"/>
            <a:ext cx="8229240" cy="2982960"/>
          </a:xfrm>
          <a:prstGeom prst="rect">
            <a:avLst/>
          </a:prstGeom>
        </p:spPr>
        <p:txBody>
          <a:bodyPr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84"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85" name="PlaceHolder 3"/>
          <p:cNvSpPr>
            <a:spLocks noGrp="1"/>
          </p:cNvSpPr>
          <p:nvPr>
            <p:ph type="body"/>
          </p:nvPr>
        </p:nvSpPr>
        <p:spPr>
          <a:xfrm>
            <a:off x="457200" y="2761920"/>
            <a:ext cx="4015800" cy="1422720"/>
          </a:xfrm>
          <a:prstGeom prst="rect">
            <a:avLst/>
          </a:prstGeom>
        </p:spPr>
        <p:txBody>
          <a:bodyPr lIns="0" tIns="0" rIns="0" bIns="0"/>
          <a:lstStyle/>
          <a:p>
            <a:endParaRPr/>
          </a:p>
        </p:txBody>
      </p:sp>
      <p:sp>
        <p:nvSpPr>
          <p:cNvPr id="86" name="PlaceHolder 4"/>
          <p:cNvSpPr>
            <a:spLocks noGrp="1"/>
          </p:cNvSpPr>
          <p:nvPr>
            <p:ph type="body"/>
          </p:nvPr>
        </p:nvSpPr>
        <p:spPr>
          <a:xfrm>
            <a:off x="4674240" y="1203480"/>
            <a:ext cx="4015800" cy="2982960"/>
          </a:xfrm>
          <a:prstGeom prst="rect">
            <a:avLst/>
          </a:prstGeom>
        </p:spPr>
        <p:txBody>
          <a:bodyPr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88" name="PlaceHolder 2"/>
          <p:cNvSpPr>
            <a:spLocks noGrp="1"/>
          </p:cNvSpPr>
          <p:nvPr>
            <p:ph type="body"/>
          </p:nvPr>
        </p:nvSpPr>
        <p:spPr>
          <a:xfrm>
            <a:off x="457200" y="1203480"/>
            <a:ext cx="4015800" cy="2982960"/>
          </a:xfrm>
          <a:prstGeom prst="rect">
            <a:avLst/>
          </a:prstGeom>
        </p:spPr>
        <p:txBody>
          <a:bodyPr lIns="0" tIns="0" rIns="0" bIns="0"/>
          <a:lstStyle/>
          <a:p>
            <a:endParaRPr/>
          </a:p>
        </p:txBody>
      </p:sp>
      <p:sp>
        <p:nvSpPr>
          <p:cNvPr id="89"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90" name="PlaceHolder 4"/>
          <p:cNvSpPr>
            <a:spLocks noGrp="1"/>
          </p:cNvSpPr>
          <p:nvPr>
            <p:ph type="body"/>
          </p:nvPr>
        </p:nvSpPr>
        <p:spPr>
          <a:xfrm>
            <a:off x="4674240" y="2761920"/>
            <a:ext cx="4015800" cy="1422720"/>
          </a:xfrm>
          <a:prstGeom prst="rect">
            <a:avLst/>
          </a:prstGeom>
        </p:spPr>
        <p:txBody>
          <a:bodyPr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92"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93"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94" name="PlaceHolder 4"/>
          <p:cNvSpPr>
            <a:spLocks noGrp="1"/>
          </p:cNvSpPr>
          <p:nvPr>
            <p:ph type="body"/>
          </p:nvPr>
        </p:nvSpPr>
        <p:spPr>
          <a:xfrm>
            <a:off x="457200" y="2761920"/>
            <a:ext cx="8229240" cy="1422720"/>
          </a:xfrm>
          <a:prstGeom prst="rect">
            <a:avLst/>
          </a:prstGeom>
        </p:spPr>
        <p:txBody>
          <a:bodyPr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96" name="PlaceHolder 2"/>
          <p:cNvSpPr>
            <a:spLocks noGrp="1"/>
          </p:cNvSpPr>
          <p:nvPr>
            <p:ph type="body"/>
          </p:nvPr>
        </p:nvSpPr>
        <p:spPr>
          <a:xfrm>
            <a:off x="457200" y="1203480"/>
            <a:ext cx="8229240" cy="1422720"/>
          </a:xfrm>
          <a:prstGeom prst="rect">
            <a:avLst/>
          </a:prstGeom>
        </p:spPr>
        <p:txBody>
          <a:bodyPr lIns="0" tIns="0" rIns="0" bIns="0"/>
          <a:lstStyle/>
          <a:p>
            <a:endParaRPr/>
          </a:p>
        </p:txBody>
      </p:sp>
      <p:sp>
        <p:nvSpPr>
          <p:cNvPr id="97" name="PlaceHolder 3"/>
          <p:cNvSpPr>
            <a:spLocks noGrp="1"/>
          </p:cNvSpPr>
          <p:nvPr>
            <p:ph type="body"/>
          </p:nvPr>
        </p:nvSpPr>
        <p:spPr>
          <a:xfrm>
            <a:off x="457200" y="2761920"/>
            <a:ext cx="8229240" cy="1422720"/>
          </a:xfrm>
          <a:prstGeom prst="rect">
            <a:avLst/>
          </a:prstGeom>
        </p:spPr>
        <p:txBody>
          <a:bodyPr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99"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100"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101" name="PlaceHolder 4"/>
          <p:cNvSpPr>
            <a:spLocks noGrp="1"/>
          </p:cNvSpPr>
          <p:nvPr>
            <p:ph type="body"/>
          </p:nvPr>
        </p:nvSpPr>
        <p:spPr>
          <a:xfrm>
            <a:off x="4674240" y="2761920"/>
            <a:ext cx="4015800" cy="1422720"/>
          </a:xfrm>
          <a:prstGeom prst="rect">
            <a:avLst/>
          </a:prstGeom>
        </p:spPr>
        <p:txBody>
          <a:bodyPr lIns="0" tIns="0" rIns="0" bIns="0"/>
          <a:lstStyle/>
          <a:p>
            <a:endParaRPr/>
          </a:p>
        </p:txBody>
      </p:sp>
      <p:sp>
        <p:nvSpPr>
          <p:cNvPr id="102" name="PlaceHolder 5"/>
          <p:cNvSpPr>
            <a:spLocks noGrp="1"/>
          </p:cNvSpPr>
          <p:nvPr>
            <p:ph type="body"/>
          </p:nvPr>
        </p:nvSpPr>
        <p:spPr>
          <a:xfrm>
            <a:off x="457200" y="2761920"/>
            <a:ext cx="4015800" cy="1422720"/>
          </a:xfrm>
          <a:prstGeom prst="rect">
            <a:avLst/>
          </a:prstGeom>
        </p:spPr>
        <p:txBody>
          <a:bodyPr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04" name="PlaceHolder 2"/>
          <p:cNvSpPr>
            <a:spLocks noGrp="1"/>
          </p:cNvSpPr>
          <p:nvPr>
            <p:ph type="body"/>
          </p:nvPr>
        </p:nvSpPr>
        <p:spPr>
          <a:xfrm>
            <a:off x="457200" y="1203480"/>
            <a:ext cx="8229240" cy="2982960"/>
          </a:xfrm>
          <a:prstGeom prst="rect">
            <a:avLst/>
          </a:prstGeom>
        </p:spPr>
        <p:txBody>
          <a:bodyPr lIns="0" tIns="0" rIns="0" bIns="0"/>
          <a:lstStyle/>
          <a:p>
            <a:endParaRPr/>
          </a:p>
        </p:txBody>
      </p:sp>
      <p:sp>
        <p:nvSpPr>
          <p:cNvPr id="105" name="PlaceHolder 3"/>
          <p:cNvSpPr>
            <a:spLocks noGrp="1"/>
          </p:cNvSpPr>
          <p:nvPr>
            <p:ph type="body"/>
          </p:nvPr>
        </p:nvSpPr>
        <p:spPr>
          <a:xfrm>
            <a:off x="457200" y="1203480"/>
            <a:ext cx="8229240" cy="2982960"/>
          </a:xfrm>
          <a:prstGeom prst="rect">
            <a:avLst/>
          </a:prstGeom>
        </p:spPr>
        <p:txBody>
          <a:bodyPr lIns="0" tIns="0" rIns="0" bIns="0"/>
          <a:lstStyle/>
          <a:p>
            <a:endParaRPr/>
          </a:p>
        </p:txBody>
      </p:sp>
      <p:pic>
        <p:nvPicPr>
          <p:cNvPr id="106" name="Picture 105"/>
          <p:cNvPicPr/>
          <p:nvPr/>
        </p:nvPicPr>
        <p:blipFill>
          <a:blip r:embed="rId2"/>
          <a:stretch/>
        </p:blipFill>
        <p:spPr>
          <a:xfrm>
            <a:off x="2702160" y="1203480"/>
            <a:ext cx="3738600" cy="2982960"/>
          </a:xfrm>
          <a:prstGeom prst="rect">
            <a:avLst/>
          </a:prstGeom>
          <a:ln>
            <a:noFill/>
          </a:ln>
        </p:spPr>
      </p:pic>
      <p:pic>
        <p:nvPicPr>
          <p:cNvPr id="107" name="Picture 106"/>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11"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13" name="PlaceHolder 2"/>
          <p:cNvSpPr>
            <a:spLocks noGrp="1"/>
          </p:cNvSpPr>
          <p:nvPr>
            <p:ph type="body"/>
          </p:nvPr>
        </p:nvSpPr>
        <p:spPr>
          <a:xfrm>
            <a:off x="457200" y="1203480"/>
            <a:ext cx="8229240" cy="298296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7" name="PlaceHolder 2"/>
          <p:cNvSpPr>
            <a:spLocks noGrp="1"/>
          </p:cNvSpPr>
          <p:nvPr>
            <p:ph type="body"/>
          </p:nvPr>
        </p:nvSpPr>
        <p:spPr>
          <a:xfrm>
            <a:off x="457200" y="1203480"/>
            <a:ext cx="4015800" cy="2982960"/>
          </a:xfrm>
          <a:prstGeom prst="rect">
            <a:avLst/>
          </a:prstGeom>
        </p:spPr>
        <p:txBody>
          <a:bodyPr lIns="0" tIns="0" rIns="0" bIns="0"/>
          <a:lstStyle/>
          <a:p>
            <a:endParaRPr/>
          </a:p>
        </p:txBody>
      </p:sp>
      <p:sp>
        <p:nvSpPr>
          <p:cNvPr id="8" name="PlaceHolder 3"/>
          <p:cNvSpPr>
            <a:spLocks noGrp="1"/>
          </p:cNvSpPr>
          <p:nvPr>
            <p:ph type="body"/>
          </p:nvPr>
        </p:nvSpPr>
        <p:spPr>
          <a:xfrm>
            <a:off x="4674240" y="1203480"/>
            <a:ext cx="4015800" cy="2982960"/>
          </a:xfrm>
          <a:prstGeom prst="rect">
            <a:avLst/>
          </a:prstGeom>
        </p:spPr>
        <p:txBody>
          <a:bodyPr lIns="0" tIns="0" rIns="0" bIns="0"/>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15" name="PlaceHolder 2"/>
          <p:cNvSpPr>
            <a:spLocks noGrp="1"/>
          </p:cNvSpPr>
          <p:nvPr>
            <p:ph type="body"/>
          </p:nvPr>
        </p:nvSpPr>
        <p:spPr>
          <a:xfrm>
            <a:off x="457200" y="1203480"/>
            <a:ext cx="4015800" cy="2982960"/>
          </a:xfrm>
          <a:prstGeom prst="rect">
            <a:avLst/>
          </a:prstGeom>
        </p:spPr>
        <p:txBody>
          <a:bodyPr lIns="0" tIns="0" rIns="0" bIns="0"/>
          <a:lstStyle/>
          <a:p>
            <a:endParaRPr/>
          </a:p>
        </p:txBody>
      </p:sp>
      <p:sp>
        <p:nvSpPr>
          <p:cNvPr id="116" name="PlaceHolder 3"/>
          <p:cNvSpPr>
            <a:spLocks noGrp="1"/>
          </p:cNvSpPr>
          <p:nvPr>
            <p:ph type="body"/>
          </p:nvPr>
        </p:nvSpPr>
        <p:spPr>
          <a:xfrm>
            <a:off x="4674240" y="1203480"/>
            <a:ext cx="4015800" cy="2982960"/>
          </a:xfrm>
          <a:prstGeom prst="rect">
            <a:avLst/>
          </a:prstGeom>
        </p:spPr>
        <p:txBody>
          <a:bodyPr lIns="0" tIns="0" rIns="0" bIns="0"/>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8"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20"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121" name="PlaceHolder 3"/>
          <p:cNvSpPr>
            <a:spLocks noGrp="1"/>
          </p:cNvSpPr>
          <p:nvPr>
            <p:ph type="body"/>
          </p:nvPr>
        </p:nvSpPr>
        <p:spPr>
          <a:xfrm>
            <a:off x="457200" y="2761920"/>
            <a:ext cx="4015800" cy="1422720"/>
          </a:xfrm>
          <a:prstGeom prst="rect">
            <a:avLst/>
          </a:prstGeom>
        </p:spPr>
        <p:txBody>
          <a:bodyPr lIns="0" tIns="0" rIns="0" bIns="0"/>
          <a:lstStyle/>
          <a:p>
            <a:endParaRPr/>
          </a:p>
        </p:txBody>
      </p:sp>
      <p:sp>
        <p:nvSpPr>
          <p:cNvPr id="122" name="PlaceHolder 4"/>
          <p:cNvSpPr>
            <a:spLocks noGrp="1"/>
          </p:cNvSpPr>
          <p:nvPr>
            <p:ph type="body"/>
          </p:nvPr>
        </p:nvSpPr>
        <p:spPr>
          <a:xfrm>
            <a:off x="4674240" y="1203480"/>
            <a:ext cx="4015800" cy="2982960"/>
          </a:xfrm>
          <a:prstGeom prst="rect">
            <a:avLst/>
          </a:prstGeom>
        </p:spPr>
        <p:txBody>
          <a:bodyPr lIns="0" tIns="0" rIns="0" bIns="0"/>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24" name="PlaceHolder 2"/>
          <p:cNvSpPr>
            <a:spLocks noGrp="1"/>
          </p:cNvSpPr>
          <p:nvPr>
            <p:ph type="body"/>
          </p:nvPr>
        </p:nvSpPr>
        <p:spPr>
          <a:xfrm>
            <a:off x="457200" y="1203480"/>
            <a:ext cx="4015800" cy="2982960"/>
          </a:xfrm>
          <a:prstGeom prst="rect">
            <a:avLst/>
          </a:prstGeom>
        </p:spPr>
        <p:txBody>
          <a:bodyPr lIns="0" tIns="0" rIns="0" bIns="0"/>
          <a:lstStyle/>
          <a:p>
            <a:endParaRPr/>
          </a:p>
        </p:txBody>
      </p:sp>
      <p:sp>
        <p:nvSpPr>
          <p:cNvPr id="125"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126" name="PlaceHolder 4"/>
          <p:cNvSpPr>
            <a:spLocks noGrp="1"/>
          </p:cNvSpPr>
          <p:nvPr>
            <p:ph type="body"/>
          </p:nvPr>
        </p:nvSpPr>
        <p:spPr>
          <a:xfrm>
            <a:off x="4674240" y="2761920"/>
            <a:ext cx="4015800" cy="1422720"/>
          </a:xfrm>
          <a:prstGeom prst="rect">
            <a:avLst/>
          </a:prstGeom>
        </p:spPr>
        <p:txBody>
          <a:bodyPr lIns="0" tIns="0" rIns="0" bIns="0"/>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28"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129"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130" name="PlaceHolder 4"/>
          <p:cNvSpPr>
            <a:spLocks noGrp="1"/>
          </p:cNvSpPr>
          <p:nvPr>
            <p:ph type="body"/>
          </p:nvPr>
        </p:nvSpPr>
        <p:spPr>
          <a:xfrm>
            <a:off x="457200" y="2761920"/>
            <a:ext cx="8229240" cy="1422720"/>
          </a:xfrm>
          <a:prstGeom prst="rect">
            <a:avLst/>
          </a:prstGeom>
        </p:spPr>
        <p:txBody>
          <a:bodyPr lIns="0" tIns="0" rIns="0" bIns="0"/>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32" name="PlaceHolder 2"/>
          <p:cNvSpPr>
            <a:spLocks noGrp="1"/>
          </p:cNvSpPr>
          <p:nvPr>
            <p:ph type="body"/>
          </p:nvPr>
        </p:nvSpPr>
        <p:spPr>
          <a:xfrm>
            <a:off x="457200" y="1203480"/>
            <a:ext cx="8229240" cy="1422720"/>
          </a:xfrm>
          <a:prstGeom prst="rect">
            <a:avLst/>
          </a:prstGeom>
        </p:spPr>
        <p:txBody>
          <a:bodyPr lIns="0" tIns="0" rIns="0" bIns="0"/>
          <a:lstStyle/>
          <a:p>
            <a:endParaRPr/>
          </a:p>
        </p:txBody>
      </p:sp>
      <p:sp>
        <p:nvSpPr>
          <p:cNvPr id="133" name="PlaceHolder 3"/>
          <p:cNvSpPr>
            <a:spLocks noGrp="1"/>
          </p:cNvSpPr>
          <p:nvPr>
            <p:ph type="body"/>
          </p:nvPr>
        </p:nvSpPr>
        <p:spPr>
          <a:xfrm>
            <a:off x="457200" y="2761920"/>
            <a:ext cx="8229240" cy="1422720"/>
          </a:xfrm>
          <a:prstGeom prst="rect">
            <a:avLst/>
          </a:prstGeom>
        </p:spPr>
        <p:txBody>
          <a:bodyPr lIns="0" tIns="0" rIns="0" bIns="0"/>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35"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136"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137" name="PlaceHolder 4"/>
          <p:cNvSpPr>
            <a:spLocks noGrp="1"/>
          </p:cNvSpPr>
          <p:nvPr>
            <p:ph type="body"/>
          </p:nvPr>
        </p:nvSpPr>
        <p:spPr>
          <a:xfrm>
            <a:off x="4674240" y="2761920"/>
            <a:ext cx="4015800" cy="1422720"/>
          </a:xfrm>
          <a:prstGeom prst="rect">
            <a:avLst/>
          </a:prstGeom>
        </p:spPr>
        <p:txBody>
          <a:bodyPr lIns="0" tIns="0" rIns="0" bIns="0"/>
          <a:lstStyle/>
          <a:p>
            <a:endParaRPr/>
          </a:p>
        </p:txBody>
      </p:sp>
      <p:sp>
        <p:nvSpPr>
          <p:cNvPr id="138" name="PlaceHolder 5"/>
          <p:cNvSpPr>
            <a:spLocks noGrp="1"/>
          </p:cNvSpPr>
          <p:nvPr>
            <p:ph type="body"/>
          </p:nvPr>
        </p:nvSpPr>
        <p:spPr>
          <a:xfrm>
            <a:off x="457200" y="2761920"/>
            <a:ext cx="4015800" cy="1422720"/>
          </a:xfrm>
          <a:prstGeom prst="rect">
            <a:avLst/>
          </a:prstGeom>
        </p:spPr>
        <p:txBody>
          <a:bodyPr lIns="0" tIns="0" rIns="0" bIns="0"/>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40" name="PlaceHolder 2"/>
          <p:cNvSpPr>
            <a:spLocks noGrp="1"/>
          </p:cNvSpPr>
          <p:nvPr>
            <p:ph type="body"/>
          </p:nvPr>
        </p:nvSpPr>
        <p:spPr>
          <a:xfrm>
            <a:off x="457200" y="1203480"/>
            <a:ext cx="8229240" cy="2982960"/>
          </a:xfrm>
          <a:prstGeom prst="rect">
            <a:avLst/>
          </a:prstGeom>
        </p:spPr>
        <p:txBody>
          <a:bodyPr lIns="0" tIns="0" rIns="0" bIns="0"/>
          <a:lstStyle/>
          <a:p>
            <a:endParaRPr/>
          </a:p>
        </p:txBody>
      </p:sp>
      <p:sp>
        <p:nvSpPr>
          <p:cNvPr id="141" name="PlaceHolder 3"/>
          <p:cNvSpPr>
            <a:spLocks noGrp="1"/>
          </p:cNvSpPr>
          <p:nvPr>
            <p:ph type="body"/>
          </p:nvPr>
        </p:nvSpPr>
        <p:spPr>
          <a:xfrm>
            <a:off x="457200" y="1203480"/>
            <a:ext cx="8229240" cy="2982960"/>
          </a:xfrm>
          <a:prstGeom prst="rect">
            <a:avLst/>
          </a:prstGeom>
        </p:spPr>
        <p:txBody>
          <a:bodyPr lIns="0" tIns="0" rIns="0" bIns="0"/>
          <a:lstStyle/>
          <a:p>
            <a:endParaRPr/>
          </a:p>
        </p:txBody>
      </p:sp>
      <p:pic>
        <p:nvPicPr>
          <p:cNvPr id="142" name="Picture 141"/>
          <p:cNvPicPr/>
          <p:nvPr/>
        </p:nvPicPr>
        <p:blipFill>
          <a:blip r:embed="rId2"/>
          <a:stretch/>
        </p:blipFill>
        <p:spPr>
          <a:xfrm>
            <a:off x="2702160" y="1203480"/>
            <a:ext cx="3738600" cy="2982960"/>
          </a:xfrm>
          <a:prstGeom prst="rect">
            <a:avLst/>
          </a:prstGeom>
          <a:ln>
            <a:noFill/>
          </a:ln>
        </p:spPr>
      </p:pic>
      <p:pic>
        <p:nvPicPr>
          <p:cNvPr id="143" name="Picture 142"/>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2"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13" name="PlaceHolder 3"/>
          <p:cNvSpPr>
            <a:spLocks noGrp="1"/>
          </p:cNvSpPr>
          <p:nvPr>
            <p:ph type="body"/>
          </p:nvPr>
        </p:nvSpPr>
        <p:spPr>
          <a:xfrm>
            <a:off x="457200" y="2761920"/>
            <a:ext cx="4015800" cy="1422720"/>
          </a:xfrm>
          <a:prstGeom prst="rect">
            <a:avLst/>
          </a:prstGeom>
        </p:spPr>
        <p:txBody>
          <a:bodyPr lIns="0" tIns="0" rIns="0" bIns="0"/>
          <a:lstStyle/>
          <a:p>
            <a:endParaRPr/>
          </a:p>
        </p:txBody>
      </p:sp>
      <p:sp>
        <p:nvSpPr>
          <p:cNvPr id="14" name="PlaceHolder 4"/>
          <p:cNvSpPr>
            <a:spLocks noGrp="1"/>
          </p:cNvSpPr>
          <p:nvPr>
            <p:ph type="body"/>
          </p:nvPr>
        </p:nvSpPr>
        <p:spPr>
          <a:xfrm>
            <a:off x="4674240" y="1203480"/>
            <a:ext cx="4015800" cy="298296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6" name="PlaceHolder 2"/>
          <p:cNvSpPr>
            <a:spLocks noGrp="1"/>
          </p:cNvSpPr>
          <p:nvPr>
            <p:ph type="body"/>
          </p:nvPr>
        </p:nvSpPr>
        <p:spPr>
          <a:xfrm>
            <a:off x="457200" y="1203480"/>
            <a:ext cx="4015800" cy="2982960"/>
          </a:xfrm>
          <a:prstGeom prst="rect">
            <a:avLst/>
          </a:prstGeom>
        </p:spPr>
        <p:txBody>
          <a:bodyPr lIns="0" tIns="0" rIns="0" bIns="0"/>
          <a:lstStyle/>
          <a:p>
            <a:endParaRPr/>
          </a:p>
        </p:txBody>
      </p:sp>
      <p:sp>
        <p:nvSpPr>
          <p:cNvPr id="17"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18" name="PlaceHolder 4"/>
          <p:cNvSpPr>
            <a:spLocks noGrp="1"/>
          </p:cNvSpPr>
          <p:nvPr>
            <p:ph type="body"/>
          </p:nvPr>
        </p:nvSpPr>
        <p:spPr>
          <a:xfrm>
            <a:off x="4674240" y="2761920"/>
            <a:ext cx="4015800" cy="142272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20"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21"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22" name="PlaceHolder 4"/>
          <p:cNvSpPr>
            <a:spLocks noGrp="1"/>
          </p:cNvSpPr>
          <p:nvPr>
            <p:ph type="body"/>
          </p:nvPr>
        </p:nvSpPr>
        <p:spPr>
          <a:xfrm>
            <a:off x="457200" y="2761920"/>
            <a:ext cx="8229240" cy="142272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tIns="0" rIns="0" bIns="0" anchor="ctr"/>
          <a:lstStyle/>
          <a:p>
            <a:pPr algn="ctr"/>
            <a:r>
              <a:rPr lang="en-US" sz="4400">
                <a:latin typeface="Arial"/>
              </a:rPr>
              <a:t>Click to edit the title text format</a:t>
            </a:r>
            <a:endParaRPr/>
          </a:p>
        </p:txBody>
      </p:sp>
      <p:sp>
        <p:nvSpPr>
          <p:cNvPr id="3" name="PlaceHolder 2"/>
          <p:cNvSpPr>
            <a:spLocks noGrp="1"/>
          </p:cNvSpPr>
          <p:nvPr>
            <p:ph type="body"/>
          </p:nvPr>
        </p:nvSpPr>
        <p:spPr>
          <a:xfrm>
            <a:off x="457200" y="1203480"/>
            <a:ext cx="8229240" cy="2982960"/>
          </a:xfrm>
          <a:prstGeom prst="rect">
            <a:avLst/>
          </a:prstGeom>
        </p:spPr>
        <p:txBody>
          <a:bodyPr lIns="0" tIns="0" rIns="0" bIns="0"/>
          <a:lstStyle/>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lIns="0" tIns="0" rIns="0" bIns="0" anchor="ctr"/>
          <a:lstStyle/>
          <a:p>
            <a:pPr algn="ctr"/>
            <a:r>
              <a:rPr lang="en-US" sz="4400">
                <a:latin typeface="Arial"/>
              </a:rPr>
              <a:t>Click to edit the title text format</a:t>
            </a:r>
            <a:endParaRPr/>
          </a:p>
        </p:txBody>
      </p:sp>
      <p:sp>
        <p:nvSpPr>
          <p:cNvPr id="37" name="PlaceHolder 2"/>
          <p:cNvSpPr>
            <a:spLocks noGrp="1"/>
          </p:cNvSpPr>
          <p:nvPr>
            <p:ph type="body"/>
          </p:nvPr>
        </p:nvSpPr>
        <p:spPr>
          <a:xfrm>
            <a:off x="457200" y="1203480"/>
            <a:ext cx="8229240" cy="2982960"/>
          </a:xfrm>
          <a:prstGeom prst="rect">
            <a:avLst/>
          </a:prstGeom>
        </p:spPr>
        <p:txBody>
          <a:bodyPr lIns="0" tIns="0" rIns="0" bIns="0"/>
          <a:lstStyle/>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tIns="0" rIns="0" bIns="0" anchor="ctr"/>
          <a:lstStyle/>
          <a:p>
            <a:pPr algn="ctr"/>
            <a:r>
              <a:rPr lang="en-US" sz="4400">
                <a:latin typeface="Arial"/>
              </a:rPr>
              <a:t>Click to edit the title text format</a:t>
            </a:r>
            <a:endParaRPr/>
          </a:p>
        </p:txBody>
      </p:sp>
      <p:sp>
        <p:nvSpPr>
          <p:cNvPr id="73" name="PlaceHolder 2"/>
          <p:cNvSpPr>
            <a:spLocks noGrp="1"/>
          </p:cNvSpPr>
          <p:nvPr>
            <p:ph type="body"/>
          </p:nvPr>
        </p:nvSpPr>
        <p:spPr>
          <a:xfrm>
            <a:off x="457200" y="1203480"/>
            <a:ext cx="8229240" cy="2982960"/>
          </a:xfrm>
          <a:prstGeom prst="rect">
            <a:avLst/>
          </a:prstGeom>
        </p:spPr>
        <p:txBody>
          <a:bodyPr lIns="0" tIns="0" rIns="0" bIns="0"/>
          <a:lstStyle/>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8880" cy="858240"/>
          </a:xfrm>
          <a:prstGeom prst="rect">
            <a:avLst/>
          </a:prstGeom>
        </p:spPr>
        <p:txBody>
          <a:bodyPr lIns="0" tIns="0" rIns="0" bIns="0" anchor="ctr"/>
          <a:lstStyle/>
          <a:p>
            <a:r>
              <a:rPr lang="en-US">
                <a:latin typeface="Arial"/>
              </a:rPr>
              <a:t>Click to edit the title text format</a:t>
            </a:r>
            <a:endParaRPr/>
          </a:p>
        </p:txBody>
      </p:sp>
      <p:sp>
        <p:nvSpPr>
          <p:cNvPr id="109" name="PlaceHolder 2"/>
          <p:cNvSpPr>
            <a:spLocks noGrp="1"/>
          </p:cNvSpPr>
          <p:nvPr>
            <p:ph type="body"/>
          </p:nvPr>
        </p:nvSpPr>
        <p:spPr>
          <a:xfrm>
            <a:off x="457200" y="1203480"/>
            <a:ext cx="8228880" cy="2982600"/>
          </a:xfrm>
          <a:prstGeom prst="rect">
            <a:avLst/>
          </a:prstGeom>
        </p:spPr>
        <p:txBody>
          <a:bodyPr lIns="0" tIns="0" rIns="0" bIns="0"/>
          <a:lstStyle/>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13.xml"/><Relationship Id="rId5" Type="http://schemas.openxmlformats.org/officeDocument/2006/relationships/hyperlink" Target="https://www.amazon.com/iCreatin-Passive-Injector-Splitter-Connector/dp/B00NRHNPUA/ref=sr_1_19?ie=UTF8&amp;qid=1486416072&amp;sr=8-19" TargetMode="Externa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www.sparkfun.com/tutorials/215"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7.jpg"/></Relationships>
</file>

<file path=ppt/slides/_rels/slide3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2.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14.xml"/><Relationship Id="rId5" Type="http://schemas.openxmlformats.org/officeDocument/2006/relationships/image" Target="../media/image49.emf"/><Relationship Id="rId4" Type="http://schemas.openxmlformats.org/officeDocument/2006/relationships/image" Target="../media/image48.emf"/></Relationships>
</file>

<file path=ppt/slides/_rels/slide3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38.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3.xml"/><Relationship Id="rId1" Type="http://schemas.openxmlformats.org/officeDocument/2006/relationships/slideLayout" Target="../slideLayouts/slideLayout37.xml"/><Relationship Id="rId4" Type="http://schemas.openxmlformats.org/officeDocument/2006/relationships/image" Target="../media/image58.jpe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37.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hyperlink" Target="mailto:tnt@team3840.or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5794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332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2" name="CustomShape 1"/>
          <p:cNvSpPr/>
          <p:nvPr/>
        </p:nvSpPr>
        <p:spPr>
          <a:xfrm>
            <a:off x="457200" y="489699"/>
            <a:ext cx="8228520" cy="661524"/>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endParaRPr dirty="0"/>
          </a:p>
          <a:p>
            <a:pPr>
              <a:lnSpc>
                <a:spcPct val="100000"/>
              </a:lnSpc>
            </a:pPr>
            <a:r>
              <a:rPr lang="en-US" sz="3600" strike="noStrike" dirty="0">
                <a:solidFill>
                  <a:srgbClr val="FFFF00"/>
                </a:solidFill>
                <a:latin typeface="Arial"/>
                <a:ea typeface="Arial"/>
              </a:rPr>
              <a:t>Pneumatics Control Module  Function</a:t>
            </a:r>
            <a:r>
              <a:rPr lang="en-US" sz="3600" strike="noStrike" dirty="0">
                <a:solidFill>
                  <a:srgbClr val="000000"/>
                </a:solidFill>
                <a:latin typeface="Arial"/>
                <a:ea typeface="Arial"/>
              </a:rPr>
              <a:t> </a:t>
            </a:r>
            <a:endParaRPr dirty="0"/>
          </a:p>
        </p:txBody>
      </p:sp>
      <p:sp>
        <p:nvSpPr>
          <p:cNvPr id="173" name="CustomShape 2"/>
          <p:cNvSpPr/>
          <p:nvPr/>
        </p:nvSpPr>
        <p:spPr>
          <a:xfrm>
            <a:off x="457200" y="1005840"/>
            <a:ext cx="8228520" cy="3724560"/>
          </a:xfrm>
          <a:prstGeom prst="rect">
            <a:avLst/>
          </a:prstGeom>
          <a:noFill/>
          <a:ln>
            <a:solidFill>
              <a:schemeClr val="tx1"/>
            </a:solid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400" strike="noStrike" dirty="0">
                <a:solidFill>
                  <a:schemeClr val="bg1"/>
                </a:solidFill>
                <a:latin typeface="Arial"/>
                <a:ea typeface="Arial"/>
              </a:rPr>
              <a:t>Controls all the components for the pneumatics system</a:t>
            </a:r>
            <a:endParaRPr dirty="0">
              <a:solidFill>
                <a:schemeClr val="bg1"/>
              </a:solidFill>
            </a:endParaRPr>
          </a:p>
          <a:p>
            <a:pPr>
              <a:lnSpc>
                <a:spcPct val="100000"/>
              </a:lnSpc>
            </a:pPr>
            <a:endParaRPr dirty="0"/>
          </a:p>
          <a:p>
            <a:pPr lvl="1">
              <a:lnSpc>
                <a:spcPct val="100000"/>
              </a:lnSpc>
              <a:buFont typeface="Courier New"/>
              <a:buChar char="o"/>
            </a:pPr>
            <a:r>
              <a:rPr lang="en-US" sz="2000" strike="noStrike" dirty="0">
                <a:solidFill>
                  <a:schemeClr val="bg1"/>
                </a:solidFill>
                <a:latin typeface="Arial"/>
                <a:ea typeface="Arial"/>
              </a:rPr>
              <a:t>The PCM is controlled through CAN and can be  </a:t>
            </a:r>
            <a:endParaRPr lang="en-US" sz="2000" strike="noStrike" dirty="0" smtClean="0">
              <a:solidFill>
                <a:schemeClr val="bg1"/>
              </a:solidFill>
              <a:latin typeface="Arial"/>
              <a:ea typeface="Arial"/>
            </a:endParaRPr>
          </a:p>
          <a:p>
            <a:pPr lvl="1">
              <a:lnSpc>
                <a:spcPct val="100000"/>
              </a:lnSpc>
            </a:pPr>
            <a:r>
              <a:rPr lang="en-US" sz="2000" strike="noStrike" dirty="0" smtClean="0">
                <a:solidFill>
                  <a:schemeClr val="bg1"/>
                </a:solidFill>
                <a:latin typeface="Arial"/>
                <a:ea typeface="Arial"/>
              </a:rPr>
              <a:t>switched </a:t>
            </a:r>
            <a:r>
              <a:rPr lang="en-US" sz="2000" strike="noStrike" dirty="0">
                <a:solidFill>
                  <a:schemeClr val="bg1"/>
                </a:solidFill>
                <a:latin typeface="Arial"/>
                <a:ea typeface="Arial"/>
              </a:rPr>
              <a:t>from </a:t>
            </a:r>
            <a:r>
              <a:rPr lang="en-US" sz="2000" strike="noStrike" dirty="0" smtClean="0">
                <a:solidFill>
                  <a:schemeClr val="bg1"/>
                </a:solidFill>
                <a:latin typeface="Arial"/>
                <a:ea typeface="Arial"/>
              </a:rPr>
              <a:t>12V </a:t>
            </a:r>
            <a:r>
              <a:rPr lang="en-US" sz="2000" strike="noStrike" dirty="0">
                <a:solidFill>
                  <a:schemeClr val="bg1"/>
                </a:solidFill>
                <a:latin typeface="Arial"/>
                <a:ea typeface="Arial"/>
              </a:rPr>
              <a:t>to 24V</a:t>
            </a:r>
            <a:endParaRPr dirty="0">
              <a:solidFill>
                <a:schemeClr val="bg1"/>
              </a:solidFill>
            </a:endParaRPr>
          </a:p>
          <a:p>
            <a:pPr>
              <a:lnSpc>
                <a:spcPct val="100000"/>
              </a:lnSpc>
            </a:pPr>
            <a:endParaRPr dirty="0"/>
          </a:p>
          <a:p>
            <a:pPr>
              <a:lnSpc>
                <a:spcPct val="100000"/>
              </a:lnSpc>
            </a:pPr>
            <a:endParaRPr dirty="0"/>
          </a:p>
          <a:p>
            <a:pPr lvl="1">
              <a:lnSpc>
                <a:spcPct val="100000"/>
              </a:lnSpc>
              <a:buFont typeface="Arial"/>
              <a:buChar char="○"/>
            </a:pPr>
            <a:r>
              <a:rPr lang="en-US" sz="2000" strike="noStrike" dirty="0">
                <a:solidFill>
                  <a:schemeClr val="bg1"/>
                </a:solidFill>
                <a:latin typeface="Arial"/>
                <a:ea typeface="Arial"/>
              </a:rPr>
              <a:t>The PCM has specified ports for the compressor </a:t>
            </a:r>
            <a:r>
              <a:rPr lang="en-US" sz="2000" strike="noStrike" dirty="0" smtClean="0">
                <a:solidFill>
                  <a:schemeClr val="bg1"/>
                </a:solidFill>
                <a:latin typeface="Arial"/>
                <a:ea typeface="Arial"/>
              </a:rPr>
              <a:t>and</a:t>
            </a:r>
          </a:p>
          <a:p>
            <a:pPr lvl="1">
              <a:lnSpc>
                <a:spcPct val="100000"/>
              </a:lnSpc>
            </a:pPr>
            <a:r>
              <a:rPr lang="en-US" sz="2000" strike="noStrike" dirty="0" smtClean="0">
                <a:solidFill>
                  <a:schemeClr val="bg1"/>
                </a:solidFill>
                <a:latin typeface="Arial"/>
                <a:ea typeface="Arial"/>
              </a:rPr>
              <a:t> </a:t>
            </a:r>
            <a:r>
              <a:rPr lang="en-US" sz="2000" strike="noStrike" dirty="0">
                <a:solidFill>
                  <a:schemeClr val="bg1"/>
                </a:solidFill>
                <a:latin typeface="Arial"/>
                <a:ea typeface="Arial"/>
              </a:rPr>
              <a:t>the pressure switch</a:t>
            </a:r>
            <a:endParaRPr dirty="0">
              <a:solidFill>
                <a:schemeClr val="bg1"/>
              </a:solidFill>
            </a:endParaRPr>
          </a:p>
          <a:p>
            <a:pPr>
              <a:lnSpc>
                <a:spcPct val="100000"/>
              </a:lnSpc>
            </a:pPr>
            <a:endParaRPr dirty="0"/>
          </a:p>
          <a:p>
            <a:pPr>
              <a:lnSpc>
                <a:spcPct val="100000"/>
              </a:lnSpc>
            </a:pPr>
            <a:endParaRPr dirty="0"/>
          </a:p>
        </p:txBody>
      </p:sp>
      <p:pic>
        <p:nvPicPr>
          <p:cNvPr id="174" name="Picture 1"/>
          <p:cNvPicPr/>
          <p:nvPr/>
        </p:nvPicPr>
        <p:blipFill>
          <a:blip r:embed="rId3"/>
          <a:stretch/>
        </p:blipFill>
        <p:spPr>
          <a:xfrm>
            <a:off x="7577280" y="1757619"/>
            <a:ext cx="1066680" cy="1009440"/>
          </a:xfrm>
          <a:prstGeom prst="rect">
            <a:avLst/>
          </a:prstGeom>
          <a:ln>
            <a:noFill/>
          </a:ln>
        </p:spPr>
      </p:pic>
      <p:pic>
        <p:nvPicPr>
          <p:cNvPr id="175" name="Picture 2"/>
          <p:cNvPicPr/>
          <p:nvPr/>
        </p:nvPicPr>
        <p:blipFill>
          <a:blip r:embed="rId4"/>
          <a:stretch/>
        </p:blipFill>
        <p:spPr>
          <a:xfrm>
            <a:off x="7577280" y="2946686"/>
            <a:ext cx="1343880" cy="9417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76" name="CustomShape 1"/>
          <p:cNvSpPr/>
          <p:nvPr/>
        </p:nvSpPr>
        <p:spPr>
          <a:xfrm>
            <a:off x="511200" y="9828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strike="noStrike">
                <a:solidFill>
                  <a:srgbClr val="000000"/>
                </a:solidFill>
                <a:latin typeface="Arial"/>
                <a:ea typeface="Arial"/>
              </a:rPr>
              <a:t>Voltage Regulator Module Function</a:t>
            </a:r>
            <a:endParaRPr/>
          </a:p>
        </p:txBody>
      </p:sp>
      <p:sp>
        <p:nvSpPr>
          <p:cNvPr id="177" name="CustomShape 2"/>
          <p:cNvSpPr/>
          <p:nvPr/>
        </p:nvSpPr>
        <p:spPr>
          <a:xfrm>
            <a:off x="430920" y="100800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15000"/>
              </a:lnSpc>
            </a:pPr>
            <a:r>
              <a:rPr lang="en-US" sz="2000" strike="noStrike">
                <a:solidFill>
                  <a:srgbClr val="0809A2"/>
                </a:solidFill>
                <a:latin typeface="Arial"/>
                <a:ea typeface="Arial"/>
              </a:rPr>
              <a:t>It provides 500ma or 2A </a:t>
            </a:r>
            <a:r>
              <a:rPr lang="en-US" sz="2000" b="1" u="sng" strike="noStrike">
                <a:solidFill>
                  <a:srgbClr val="0809A2"/>
                </a:solidFill>
                <a:latin typeface="Arial"/>
                <a:ea typeface="Arial"/>
              </a:rPr>
              <a:t>peek</a:t>
            </a:r>
            <a:r>
              <a:rPr lang="en-US" sz="2000" strike="noStrike">
                <a:solidFill>
                  <a:srgbClr val="0809A2"/>
                </a:solidFill>
                <a:latin typeface="Arial"/>
                <a:ea typeface="Arial"/>
              </a:rPr>
              <a:t> at both 5 and 12 volts. Power is supplied from one of the fused connectors on the Power Distribution Panel.  </a:t>
            </a:r>
            <a:endParaRPr/>
          </a:p>
          <a:p>
            <a:pPr>
              <a:lnSpc>
                <a:spcPct val="100000"/>
              </a:lnSpc>
            </a:pPr>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920" y="1908837"/>
            <a:ext cx="3800475" cy="30099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1395" y="1918291"/>
            <a:ext cx="4427685" cy="3000446"/>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80" name="CustomShape 1"/>
          <p:cNvSpPr/>
          <p:nvPr/>
        </p:nvSpPr>
        <p:spPr>
          <a:xfrm>
            <a:off x="457200" y="120024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buFont typeface="Arial"/>
              <a:buChar char="•"/>
            </a:pPr>
            <a:r>
              <a:rPr lang="en-US" sz="2000" strike="noStrike" dirty="0">
                <a:solidFill>
                  <a:srgbClr val="0809A2"/>
                </a:solidFill>
                <a:latin typeface="Arial"/>
                <a:ea typeface="Arial"/>
              </a:rPr>
              <a:t>Motor controllers control the speed produced by the motors, as well as regulate the speed variation.</a:t>
            </a:r>
            <a:endParaRPr dirty="0"/>
          </a:p>
          <a:p>
            <a:pPr>
              <a:lnSpc>
                <a:spcPct val="100000"/>
              </a:lnSpc>
            </a:pPr>
            <a:endParaRPr dirty="0"/>
          </a:p>
          <a:p>
            <a:pPr>
              <a:lnSpc>
                <a:spcPct val="100000"/>
              </a:lnSpc>
              <a:buFont typeface="Arial"/>
              <a:buChar char="•"/>
            </a:pPr>
            <a:r>
              <a:rPr lang="en-US" sz="2000" strike="noStrike" dirty="0">
                <a:solidFill>
                  <a:srgbClr val="0809A2"/>
                </a:solidFill>
                <a:latin typeface="Arial"/>
                <a:ea typeface="Arial"/>
              </a:rPr>
              <a:t>List of legal motor controllers are located on the FRC blog post at: </a:t>
            </a:r>
            <a:r>
              <a:rPr lang="en-US" sz="2000" u="sng" dirty="0">
                <a:solidFill>
                  <a:srgbClr val="1155CC"/>
                </a:solidFill>
                <a:ea typeface="Arial"/>
              </a:rPr>
              <a:t>http://</a:t>
            </a:r>
            <a:r>
              <a:rPr lang="en-US" sz="2000" u="sng" dirty="0" smtClean="0">
                <a:solidFill>
                  <a:srgbClr val="1155CC"/>
                </a:solidFill>
                <a:ea typeface="Arial"/>
              </a:rPr>
              <a:t>www.firstinspires.org/node/3651</a:t>
            </a:r>
            <a:endParaRPr dirty="0"/>
          </a:p>
        </p:txBody>
      </p:sp>
      <p:sp>
        <p:nvSpPr>
          <p:cNvPr id="181" name="CustomShape 2"/>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a:solidFill>
                  <a:srgbClr val="000000"/>
                </a:solidFill>
                <a:latin typeface="Arial"/>
                <a:ea typeface="Arial"/>
              </a:rPr>
              <a:t>Motor Controllers</a:t>
            </a:r>
            <a:endParaRPr/>
          </a:p>
        </p:txBody>
      </p:sp>
      <p:pic>
        <p:nvPicPr>
          <p:cNvPr id="182" name="Shape 91"/>
          <p:cNvPicPr/>
          <p:nvPr/>
        </p:nvPicPr>
        <p:blipFill>
          <a:blip r:embed="rId3"/>
          <a:stretch/>
        </p:blipFill>
        <p:spPr>
          <a:xfrm>
            <a:off x="7418520" y="59040"/>
            <a:ext cx="1520280" cy="1252800"/>
          </a:xfrm>
          <a:prstGeom prst="rect">
            <a:avLst/>
          </a:prstGeom>
          <a:ln>
            <a:noFill/>
          </a:ln>
        </p:spPr>
      </p:pic>
      <p:pic>
        <p:nvPicPr>
          <p:cNvPr id="183" name="Shape 92"/>
          <p:cNvPicPr/>
          <p:nvPr/>
        </p:nvPicPr>
        <p:blipFill>
          <a:blip r:embed="rId4"/>
          <a:stretch/>
        </p:blipFill>
        <p:spPr>
          <a:xfrm>
            <a:off x="2718033" y="3212983"/>
            <a:ext cx="2946207" cy="1711457"/>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84" name="CustomShape 1"/>
          <p:cNvSpPr/>
          <p:nvPr/>
        </p:nvSpPr>
        <p:spPr>
          <a:xfrm>
            <a:off x="457200" y="112356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buFont typeface="Arial"/>
              <a:buChar char="•"/>
            </a:pPr>
            <a:r>
              <a:rPr lang="en-US" strike="noStrike">
                <a:solidFill>
                  <a:srgbClr val="0809A2"/>
                </a:solidFill>
                <a:latin typeface="Arial"/>
                <a:ea typeface="Arial"/>
              </a:rPr>
              <a:t>Talons are a type of motor controller, the old talon has the option to attach a fan to keep the motor controller cool when it is running for a long period of time.</a:t>
            </a:r>
            <a:endParaRPr/>
          </a:p>
          <a:p>
            <a:pPr>
              <a:lnSpc>
                <a:spcPct val="100000"/>
              </a:lnSpc>
            </a:pPr>
            <a:endParaRPr/>
          </a:p>
          <a:p>
            <a:pPr>
              <a:lnSpc>
                <a:spcPct val="100000"/>
              </a:lnSpc>
              <a:buFont typeface="Arial"/>
              <a:buChar char="•"/>
            </a:pPr>
            <a:r>
              <a:rPr lang="en-US" strike="noStrike">
                <a:solidFill>
                  <a:srgbClr val="0809A2"/>
                </a:solidFill>
                <a:latin typeface="Arial"/>
                <a:ea typeface="Arial"/>
              </a:rPr>
              <a:t>The talon SRXs are smaller and more compact. They also have pre-attached wires; which makes sure the wires won’t come off, but can hinder reusability. </a:t>
            </a:r>
            <a:endParaRPr/>
          </a:p>
          <a:p>
            <a:pPr>
              <a:lnSpc>
                <a:spcPct val="100000"/>
              </a:lnSpc>
            </a:pPr>
            <a:endParaRPr/>
          </a:p>
        </p:txBody>
      </p:sp>
      <p:sp>
        <p:nvSpPr>
          <p:cNvPr id="185" name="CustomShape 2"/>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a:solidFill>
                  <a:srgbClr val="000000"/>
                </a:solidFill>
                <a:latin typeface="Arial"/>
                <a:ea typeface="Arial"/>
              </a:rPr>
              <a:t>Talons</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892" y="2978092"/>
            <a:ext cx="4758304" cy="1869668"/>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7" name="CustomShape 1"/>
          <p:cNvSpPr/>
          <p:nvPr/>
        </p:nvSpPr>
        <p:spPr>
          <a:xfrm>
            <a:off x="457200" y="120024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buFont typeface="Arial"/>
              <a:buChar char="•"/>
            </a:pPr>
            <a:r>
              <a:rPr lang="en-US" sz="2000" strike="noStrike" dirty="0">
                <a:solidFill>
                  <a:schemeClr val="bg1"/>
                </a:solidFill>
                <a:latin typeface="Arial"/>
                <a:ea typeface="Arial"/>
              </a:rPr>
              <a:t>Another motor controller, the Victor is slightly smaller</a:t>
            </a:r>
            <a:endParaRPr dirty="0">
              <a:solidFill>
                <a:schemeClr val="bg1"/>
              </a:solidFill>
            </a:endParaRPr>
          </a:p>
          <a:p>
            <a:pPr>
              <a:lnSpc>
                <a:spcPct val="100000"/>
              </a:lnSpc>
            </a:pPr>
            <a:r>
              <a:rPr lang="en-US" sz="2000" strike="noStrike" dirty="0">
                <a:solidFill>
                  <a:schemeClr val="bg1"/>
                </a:solidFill>
                <a:latin typeface="Arial"/>
                <a:ea typeface="Arial"/>
              </a:rPr>
              <a:t>        than the talon.</a:t>
            </a:r>
            <a:endParaRPr dirty="0">
              <a:solidFill>
                <a:schemeClr val="bg1"/>
              </a:solidFill>
            </a:endParaRPr>
          </a:p>
          <a:p>
            <a:pPr>
              <a:lnSpc>
                <a:spcPct val="100000"/>
              </a:lnSpc>
            </a:pPr>
            <a:endParaRPr dirty="0">
              <a:solidFill>
                <a:schemeClr val="bg1"/>
              </a:solidFill>
            </a:endParaRPr>
          </a:p>
          <a:p>
            <a:pPr>
              <a:lnSpc>
                <a:spcPct val="100000"/>
              </a:lnSpc>
              <a:buFont typeface="Arial"/>
              <a:buChar char="•"/>
            </a:pPr>
            <a:r>
              <a:rPr lang="en-US" sz="2000" strike="noStrike" dirty="0">
                <a:solidFill>
                  <a:schemeClr val="bg1"/>
                </a:solidFill>
                <a:latin typeface="Arial"/>
                <a:ea typeface="Arial"/>
              </a:rPr>
              <a:t>Less risk of shavings getting stuck in the victor SP. The victor also has pre-attached wires, which makes sure the wires won’t come off, but can hinder reusability for future seasons</a:t>
            </a:r>
            <a:endParaRPr dirty="0">
              <a:solidFill>
                <a:schemeClr val="bg1"/>
              </a:solidFill>
            </a:endParaRPr>
          </a:p>
          <a:p>
            <a:pPr>
              <a:lnSpc>
                <a:spcPct val="100000"/>
              </a:lnSpc>
            </a:pPr>
            <a:endParaRPr dirty="0"/>
          </a:p>
          <a:p>
            <a:pPr>
              <a:lnSpc>
                <a:spcPct val="100000"/>
              </a:lnSpc>
            </a:pPr>
            <a:endParaRPr dirty="0"/>
          </a:p>
        </p:txBody>
      </p:sp>
      <p:sp>
        <p:nvSpPr>
          <p:cNvPr id="188" name="CustomShape 2"/>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a:solidFill>
                  <a:srgbClr val="FFFF00"/>
                </a:solidFill>
                <a:latin typeface="Arial"/>
                <a:ea typeface="Arial"/>
              </a:rPr>
              <a:t>Victors</a:t>
            </a:r>
            <a:endParaRPr/>
          </a:p>
        </p:txBody>
      </p:sp>
      <p:pic>
        <p:nvPicPr>
          <p:cNvPr id="189" name="Picture 1"/>
          <p:cNvPicPr/>
          <p:nvPr/>
        </p:nvPicPr>
        <p:blipFill>
          <a:blip r:embed="rId3"/>
          <a:stretch/>
        </p:blipFill>
        <p:spPr>
          <a:xfrm>
            <a:off x="4635360" y="3417480"/>
            <a:ext cx="3022560" cy="1506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90" name="CustomShape 1"/>
          <p:cNvSpPr/>
          <p:nvPr/>
        </p:nvSpPr>
        <p:spPr>
          <a:xfrm>
            <a:off x="0" y="1472040"/>
            <a:ext cx="9142920" cy="3670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buFont typeface="Arial"/>
              <a:buChar char="•"/>
            </a:pPr>
            <a:r>
              <a:rPr lang="en-US" sz="2000" strike="noStrike">
                <a:solidFill>
                  <a:srgbClr val="0809A2"/>
                </a:solidFill>
                <a:latin typeface="Arial"/>
                <a:ea typeface="Arial"/>
              </a:rPr>
              <a:t>The Spark is about the same size as the Talon SR.</a:t>
            </a:r>
            <a:endParaRPr/>
          </a:p>
          <a:p>
            <a:pPr>
              <a:lnSpc>
                <a:spcPct val="100000"/>
              </a:lnSpc>
            </a:pPr>
            <a:endParaRPr/>
          </a:p>
          <a:p>
            <a:pPr>
              <a:lnSpc>
                <a:spcPct val="100000"/>
              </a:lnSpc>
              <a:buFont typeface="Arial"/>
              <a:buChar char="•"/>
            </a:pPr>
            <a:r>
              <a:rPr lang="en-US" sz="2000" strike="noStrike">
                <a:solidFill>
                  <a:srgbClr val="002060"/>
                </a:solidFill>
                <a:latin typeface="Arial"/>
                <a:ea typeface="Arial"/>
              </a:rPr>
              <a:t>The Spark features 60A continuous current with passive cooling, bi-directional limit switch inputs for smart mechanism control, an RGB LED status indicator, and a button-activated brake/coast mode.</a:t>
            </a:r>
            <a:endParaRPr/>
          </a:p>
          <a:p>
            <a:pPr>
              <a:lnSpc>
                <a:spcPct val="100000"/>
              </a:lnSpc>
            </a:pPr>
            <a:endParaRPr/>
          </a:p>
        </p:txBody>
      </p:sp>
      <p:sp>
        <p:nvSpPr>
          <p:cNvPr id="191" name="CustomShape 2"/>
          <p:cNvSpPr/>
          <p:nvPr/>
        </p:nvSpPr>
        <p:spPr>
          <a:xfrm>
            <a:off x="457200" y="205920"/>
            <a:ext cx="8228520" cy="856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a:solidFill>
                  <a:srgbClr val="000000"/>
                </a:solidFill>
                <a:latin typeface="Arial"/>
                <a:ea typeface="Arial"/>
              </a:rPr>
              <a:t>Spark</a:t>
            </a:r>
            <a:endParaRPr/>
          </a:p>
        </p:txBody>
      </p:sp>
      <p:pic>
        <p:nvPicPr>
          <p:cNvPr id="192" name="Picture 2"/>
          <p:cNvPicPr/>
          <p:nvPr/>
        </p:nvPicPr>
        <p:blipFill>
          <a:blip r:embed="rId3"/>
          <a:stretch/>
        </p:blipFill>
        <p:spPr>
          <a:xfrm>
            <a:off x="3385079" y="3204594"/>
            <a:ext cx="1673481" cy="1765926"/>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3" name="CustomShape 1"/>
          <p:cNvSpPr/>
          <p:nvPr/>
        </p:nvSpPr>
        <p:spPr>
          <a:xfrm>
            <a:off x="457200" y="1200240"/>
            <a:ext cx="8228520" cy="37245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buFont typeface="Arial"/>
              <a:buChar char="•"/>
            </a:pPr>
            <a:r>
              <a:rPr lang="en-US" sz="2400" strike="noStrike" dirty="0">
                <a:solidFill>
                  <a:schemeClr val="bg1"/>
                </a:solidFill>
                <a:latin typeface="Arial"/>
                <a:ea typeface="Arial"/>
              </a:rPr>
              <a:t>Talons, Victors and Sparks should be close to the PDP so that wires don’t have to be lengthened or shortened</a:t>
            </a:r>
            <a:endParaRPr dirty="0">
              <a:solidFill>
                <a:schemeClr val="bg1"/>
              </a:solidFill>
            </a:endParaRPr>
          </a:p>
          <a:p>
            <a:pPr>
              <a:lnSpc>
                <a:spcPct val="100000"/>
              </a:lnSpc>
            </a:pPr>
            <a:endParaRPr dirty="0">
              <a:solidFill>
                <a:schemeClr val="bg1"/>
              </a:solidFill>
            </a:endParaRPr>
          </a:p>
          <a:p>
            <a:pPr>
              <a:lnSpc>
                <a:spcPct val="100000"/>
              </a:lnSpc>
              <a:buFont typeface="Arial"/>
              <a:buChar char="•"/>
            </a:pPr>
            <a:r>
              <a:rPr lang="en-US" sz="2400" strike="noStrike" dirty="0">
                <a:solidFill>
                  <a:schemeClr val="bg1"/>
                </a:solidFill>
                <a:latin typeface="Arial"/>
                <a:ea typeface="Arial"/>
              </a:rPr>
              <a:t>The wires on the motor side should utilize connectors so they don’t need to be shortened every year until they are unusable.</a:t>
            </a:r>
            <a:endParaRPr dirty="0">
              <a:solidFill>
                <a:schemeClr val="bg1"/>
              </a:solidFill>
            </a:endParaRPr>
          </a:p>
          <a:p>
            <a:pPr>
              <a:lnSpc>
                <a:spcPct val="100000"/>
              </a:lnSpc>
            </a:pPr>
            <a:endParaRPr dirty="0"/>
          </a:p>
          <a:p>
            <a:pPr>
              <a:lnSpc>
                <a:spcPct val="100000"/>
              </a:lnSpc>
            </a:pPr>
            <a:endParaRPr dirty="0"/>
          </a:p>
        </p:txBody>
      </p:sp>
      <p:sp>
        <p:nvSpPr>
          <p:cNvPr id="194" name="CustomShape 2"/>
          <p:cNvSpPr/>
          <p:nvPr/>
        </p:nvSpPr>
        <p:spPr>
          <a:xfrm>
            <a:off x="457200" y="205920"/>
            <a:ext cx="8228520" cy="856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a:solidFill>
                  <a:srgbClr val="FFFF00"/>
                </a:solidFill>
                <a:latin typeface="Arial"/>
                <a:ea typeface="Arial"/>
              </a:rPr>
              <a:t> Talon, Victor and Spark Wires</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676"/>
            <a:ext cx="9073837" cy="4982466"/>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586" y="804289"/>
            <a:ext cx="4706007" cy="3365690"/>
          </a:xfrm>
        </p:spPr>
        <p:txBody>
          <a:bodyPr/>
          <a:lstStyle/>
          <a:p>
            <a:r>
              <a:rPr lang="en-US" sz="6600" b="1" dirty="0" smtClean="0">
                <a:solidFill>
                  <a:schemeClr val="bg1"/>
                </a:solidFill>
              </a:rPr>
              <a:t>Questions?</a:t>
            </a:r>
            <a:endParaRPr lang="en-US" sz="6600" b="1" dirty="0">
              <a:solidFill>
                <a:schemeClr val="bg1"/>
              </a:solidFill>
            </a:endParaRPr>
          </a:p>
        </p:txBody>
      </p:sp>
    </p:spTree>
    <p:extLst>
      <p:ext uri="{BB962C8B-B14F-4D97-AF65-F5344CB8AC3E}">
        <p14:creationId xmlns:p14="http://schemas.microsoft.com/office/powerpoint/2010/main" val="38438809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196" name="CustomShape 1"/>
          <p:cNvSpPr/>
          <p:nvPr/>
        </p:nvSpPr>
        <p:spPr>
          <a:xfrm>
            <a:off x="348143" y="-12964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dirty="0" smtClean="0">
                <a:solidFill>
                  <a:srgbClr val="FFFF00"/>
                </a:solidFill>
                <a:latin typeface="Arial"/>
                <a:ea typeface="Arial"/>
              </a:rPr>
              <a:t>2017 </a:t>
            </a:r>
            <a:r>
              <a:rPr lang="en-US" sz="3600" b="1" strike="noStrike" dirty="0">
                <a:solidFill>
                  <a:srgbClr val="FFFF00"/>
                </a:solidFill>
                <a:latin typeface="Arial"/>
                <a:ea typeface="Arial"/>
              </a:rPr>
              <a:t>Wireless Radio</a:t>
            </a:r>
            <a:endParaRPr dirty="0"/>
          </a:p>
        </p:txBody>
      </p:sp>
      <p:sp>
        <p:nvSpPr>
          <p:cNvPr id="197" name="CustomShape 2"/>
          <p:cNvSpPr/>
          <p:nvPr/>
        </p:nvSpPr>
        <p:spPr>
          <a:xfrm>
            <a:off x="348143" y="2418825"/>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dirty="0"/>
              <a:t>The best orientation to mount the radio in on the robot is horizontally away from metal and sources of electronic RF noise, such as the VRM and battery. The antennas are positioned along the edges of the case (the three sides without the connectors). So mounting this radio horizontally will maximize the antenna radiation in the horizontal plane of the playing field. </a:t>
            </a:r>
            <a:br>
              <a:rPr lang="en-US" dirty="0"/>
            </a:br>
            <a:r>
              <a:rPr lang="en-US" dirty="0"/>
              <a:t/>
            </a:r>
            <a:br>
              <a:rPr lang="en-US" dirty="0"/>
            </a:br>
            <a:r>
              <a:rPr lang="en-US" dirty="0"/>
              <a:t>In 2017 the AN model has been </a:t>
            </a:r>
            <a:r>
              <a:rPr lang="en-US" dirty="0" err="1"/>
              <a:t>superceeded</a:t>
            </a:r>
            <a:r>
              <a:rPr lang="en-US" dirty="0"/>
              <a:t> by an almost identical AC model. </a:t>
            </a:r>
            <a:br>
              <a:rPr lang="en-US" dirty="0"/>
            </a:br>
            <a:r>
              <a:rPr lang="en-US" dirty="0"/>
              <a:t>This one has a completely flat top and vents only on the sides, not on the bottom, allowing for easier and more varied mounting options. </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399" y="745293"/>
            <a:ext cx="1505824" cy="150582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056" y="726440"/>
            <a:ext cx="1468072" cy="1542092"/>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4" descr="https://lh5.googleusercontent.com/3e-SR1ggBclGe_LUfGjaMa0bdbXORf9z6OQKW4kDHdxWoktHJOywQsOK6R8njDNPkYz3wXExROfQ-gDAWIWGpVvmf5ESmWvhN6ghTqgkQT7pgnOe-jrTK6DvhRXnlooYgcMROG9v-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910" y="142613"/>
            <a:ext cx="6564923"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09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199" name="CustomShape 1"/>
          <p:cNvSpPr/>
          <p:nvPr/>
        </p:nvSpPr>
        <p:spPr>
          <a:xfrm>
            <a:off x="490756" y="-39102"/>
            <a:ext cx="8228160" cy="743777"/>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dirty="0" smtClean="0">
                <a:solidFill>
                  <a:srgbClr val="FFFF00"/>
                </a:solidFill>
                <a:latin typeface="Arial"/>
                <a:ea typeface="Arial"/>
              </a:rPr>
              <a:t>2017 </a:t>
            </a:r>
            <a:r>
              <a:rPr lang="en-US" sz="3600" b="1" strike="noStrike" dirty="0">
                <a:solidFill>
                  <a:srgbClr val="FFFF00"/>
                </a:solidFill>
                <a:latin typeface="Arial"/>
                <a:ea typeface="Arial"/>
              </a:rPr>
              <a:t>Wireless Radio</a:t>
            </a:r>
            <a:endParaRPr dirty="0"/>
          </a:p>
        </p:txBody>
      </p:sp>
      <p:sp>
        <p:nvSpPr>
          <p:cNvPr id="200" name="CustomShape 2"/>
          <p:cNvSpPr/>
          <p:nvPr/>
        </p:nvSpPr>
        <p:spPr>
          <a:xfrm>
            <a:off x="4966282" y="562063"/>
            <a:ext cx="4271869" cy="6378926"/>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dirty="0"/>
          </a:p>
        </p:txBody>
      </p:sp>
      <p:pic>
        <p:nvPicPr>
          <p:cNvPr id="6145" name="Picture 1" descr="http://www.andymark.com/v/vspfiles/templates/Budd/images/clear1x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675" y="3889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lear1x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836" y="657355"/>
            <a:ext cx="4385840" cy="4486145"/>
          </a:xfrm>
          <a:prstGeom prst="rect">
            <a:avLst/>
          </a:prstGeom>
        </p:spPr>
      </p:pic>
      <p:sp>
        <p:nvSpPr>
          <p:cNvPr id="4" name="TextBox 3"/>
          <p:cNvSpPr txBox="1"/>
          <p:nvPr/>
        </p:nvSpPr>
        <p:spPr>
          <a:xfrm>
            <a:off x="4773336" y="872455"/>
            <a:ext cx="3945580" cy="2862322"/>
          </a:xfrm>
          <a:prstGeom prst="rect">
            <a:avLst/>
          </a:prstGeom>
          <a:noFill/>
        </p:spPr>
        <p:txBody>
          <a:bodyPr wrap="square" rtlCol="0">
            <a:spAutoFit/>
          </a:bodyPr>
          <a:lstStyle/>
          <a:p>
            <a:r>
              <a:rPr lang="en-US" dirty="0" smtClean="0"/>
              <a:t>Both </a:t>
            </a:r>
            <a:r>
              <a:rPr lang="en-US" dirty="0"/>
              <a:t>of these radios can be powered either by a barrel connector and/or a </a:t>
            </a:r>
            <a:r>
              <a:rPr lang="en-US" b="1" dirty="0"/>
              <a:t>passive</a:t>
            </a:r>
            <a:r>
              <a:rPr lang="en-US" dirty="0"/>
              <a:t> </a:t>
            </a:r>
            <a:r>
              <a:rPr lang="en-US" dirty="0">
                <a:hlinkClick r:id="rId5" tooltip="&lt;i&gt;FIRST&lt;/i&gt; 2017 Robot Radio POE"/>
              </a:rPr>
              <a:t>POE injector</a:t>
            </a:r>
            <a:r>
              <a:rPr lang="en-US" dirty="0"/>
              <a:t>, but the 12v power required should come from a competition legal VRM. In fact, for redundant power you can connect both POE and a barrel connector 12v power, if one flickers the other takes over preventing and avoiding a time consuming radio reboot. </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199" name="CustomShape 1"/>
          <p:cNvSpPr/>
          <p:nvPr/>
        </p:nvSpPr>
        <p:spPr>
          <a:xfrm>
            <a:off x="407120" y="-29577"/>
            <a:ext cx="5339339" cy="633584"/>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dirty="0" smtClean="0">
                <a:solidFill>
                  <a:srgbClr val="FFFF00"/>
                </a:solidFill>
                <a:latin typeface="Arial"/>
                <a:ea typeface="Arial"/>
              </a:rPr>
              <a:t>2017 </a:t>
            </a:r>
            <a:r>
              <a:rPr lang="en-US" sz="3600" b="1" strike="noStrike" dirty="0">
                <a:solidFill>
                  <a:srgbClr val="FFFF00"/>
                </a:solidFill>
                <a:latin typeface="Arial"/>
                <a:ea typeface="Arial"/>
              </a:rPr>
              <a:t>Wireless Radio</a:t>
            </a:r>
            <a:endParaRPr dirty="0"/>
          </a:p>
        </p:txBody>
      </p:sp>
      <p:sp>
        <p:nvSpPr>
          <p:cNvPr id="200" name="CustomShape 2"/>
          <p:cNvSpPr/>
          <p:nvPr/>
        </p:nvSpPr>
        <p:spPr>
          <a:xfrm>
            <a:off x="167780" y="4278385"/>
            <a:ext cx="8841996" cy="578841"/>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en-US" dirty="0" smtClean="0"/>
          </a:p>
          <a:p>
            <a:pPr>
              <a:lnSpc>
                <a:spcPct val="100000"/>
              </a:lnSpc>
              <a:buFont typeface="Arial"/>
              <a:buChar char="•"/>
            </a:pPr>
            <a:r>
              <a:rPr lang="en-US" sz="1200" dirty="0">
                <a:solidFill>
                  <a:srgbClr val="FF0000"/>
                </a:solidFill>
              </a:rPr>
              <a:t>https://www.amazon.com/iCreatin-Passive-Injector-Splitter-Connector/dp/B00NRHNPUA/ref=sr_1_19?ie=UTF8&amp;qid=1486416072&amp;sr=8-19</a:t>
            </a:r>
            <a:endParaRPr sz="1200" dirty="0">
              <a:solidFill>
                <a:srgbClr val="FF0000"/>
              </a:solidFill>
            </a:endParaRPr>
          </a:p>
        </p:txBody>
      </p:sp>
      <p:pic>
        <p:nvPicPr>
          <p:cNvPr id="6145" name="Picture 1" descr="http://www.andymark.com/v/vspfiles/templates/Budd/images/clear1x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675" y="3889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780" y="604007"/>
            <a:ext cx="4864684" cy="3976042"/>
          </a:xfrm>
          <a:prstGeom prst="rect">
            <a:avLst/>
          </a:prstGeom>
        </p:spPr>
      </p:pic>
      <p:pic>
        <p:nvPicPr>
          <p:cNvPr id="3" name="Picture 2"/>
          <p:cNvPicPr>
            <a:picLocks noChangeAspect="1"/>
          </p:cNvPicPr>
          <p:nvPr/>
        </p:nvPicPr>
        <p:blipFill>
          <a:blip r:embed="rId5"/>
          <a:stretch>
            <a:fillRect/>
          </a:stretch>
        </p:blipFill>
        <p:spPr>
          <a:xfrm>
            <a:off x="5629013" y="604007"/>
            <a:ext cx="2692867" cy="3262377"/>
          </a:xfrm>
          <a:prstGeom prst="rect">
            <a:avLst/>
          </a:prstGeom>
        </p:spPr>
      </p:pic>
      <p:sp>
        <p:nvSpPr>
          <p:cNvPr id="4" name="TextBox 3"/>
          <p:cNvSpPr txBox="1"/>
          <p:nvPr/>
        </p:nvSpPr>
        <p:spPr>
          <a:xfrm>
            <a:off x="5486399" y="3741367"/>
            <a:ext cx="3379924" cy="1446550"/>
          </a:xfrm>
          <a:prstGeom prst="rect">
            <a:avLst/>
          </a:prstGeom>
          <a:noFill/>
        </p:spPr>
        <p:txBody>
          <a:bodyPr wrap="square" rtlCol="0">
            <a:spAutoFit/>
          </a:bodyPr>
          <a:lstStyle/>
          <a:p>
            <a:endParaRPr lang="en-US" sz="1400" dirty="0"/>
          </a:p>
          <a:p>
            <a:r>
              <a:rPr lang="en-US" sz="1400" b="1" dirty="0" err="1"/>
              <a:t>iCreatin</a:t>
            </a:r>
            <a:r>
              <a:rPr lang="en-US" sz="1400" b="1" dirty="0"/>
              <a:t> Passive </a:t>
            </a:r>
            <a:r>
              <a:rPr lang="en-US" sz="1400" b="1" dirty="0" err="1"/>
              <a:t>PoE</a:t>
            </a:r>
            <a:r>
              <a:rPr lang="en-US" sz="1400" b="1" dirty="0"/>
              <a:t> Injector and </a:t>
            </a:r>
            <a:r>
              <a:rPr lang="en-US" sz="1400" b="1" dirty="0" err="1"/>
              <a:t>PoE</a:t>
            </a:r>
            <a:r>
              <a:rPr lang="en-US" sz="1400" b="1" dirty="0"/>
              <a:t> Splitter Kit with 5.5x2.1 mm DC Connector </a:t>
            </a:r>
            <a:r>
              <a:rPr lang="en-US" sz="1400" b="1" dirty="0" smtClean="0"/>
              <a:t> *</a:t>
            </a:r>
            <a:r>
              <a:rPr lang="en-US" sz="1400" dirty="0" smtClean="0"/>
              <a:t>Passive </a:t>
            </a:r>
            <a:r>
              <a:rPr lang="en-US" sz="1400" dirty="0"/>
              <a:t>Power Over Ethernet Injector (am-3766)</a:t>
            </a:r>
            <a:r>
              <a:rPr lang="en-US" sz="1400" b="1" dirty="0" smtClean="0"/>
              <a:t>  </a:t>
            </a:r>
            <a:endParaRPr lang="en-US" sz="1400" b="1" dirty="0"/>
          </a:p>
          <a:p>
            <a:endParaRPr lang="en-US" dirty="0"/>
          </a:p>
        </p:txBody>
      </p:sp>
    </p:spTree>
    <p:extLst>
      <p:ext uri="{BB962C8B-B14F-4D97-AF65-F5344CB8AC3E}">
        <p14:creationId xmlns:p14="http://schemas.microsoft.com/office/powerpoint/2010/main" val="416594151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01" name="CustomShape 1"/>
          <p:cNvSpPr/>
          <p:nvPr/>
        </p:nvSpPr>
        <p:spPr>
          <a:xfrm>
            <a:off x="566257" y="71696"/>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4600" strike="noStrike" dirty="0">
                <a:solidFill>
                  <a:srgbClr val="000000"/>
                </a:solidFill>
                <a:latin typeface="Arial"/>
                <a:ea typeface="Arial"/>
              </a:rPr>
              <a:t>Parts of the </a:t>
            </a:r>
            <a:r>
              <a:rPr lang="en-US" sz="4600" strike="noStrike" dirty="0" err="1">
                <a:solidFill>
                  <a:srgbClr val="000000"/>
                </a:solidFill>
                <a:latin typeface="Arial"/>
                <a:ea typeface="Arial"/>
              </a:rPr>
              <a:t>RoboRio</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127" y="853917"/>
            <a:ext cx="6350465" cy="4219619"/>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3" name="CustomShape 1"/>
          <p:cNvSpPr/>
          <p:nvPr/>
        </p:nvSpPr>
        <p:spPr>
          <a:xfrm>
            <a:off x="235440" y="14616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000" strike="noStrike">
                <a:solidFill>
                  <a:srgbClr val="FFFF00"/>
                </a:solidFill>
                <a:latin typeface="Arial"/>
                <a:ea typeface="Arial"/>
              </a:rPr>
              <a:t>The RoboRio</a:t>
            </a:r>
            <a:endParaRPr/>
          </a:p>
        </p:txBody>
      </p:sp>
      <p:sp>
        <p:nvSpPr>
          <p:cNvPr id="204" name="CustomShape 2"/>
          <p:cNvSpPr/>
          <p:nvPr/>
        </p:nvSpPr>
        <p:spPr>
          <a:xfrm>
            <a:off x="457200" y="120024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15000"/>
              </a:lnSpc>
              <a:buFont typeface="Arial"/>
              <a:buChar char="•"/>
            </a:pPr>
            <a:r>
              <a:rPr lang="en-US" sz="2400" strike="noStrike" dirty="0">
                <a:solidFill>
                  <a:schemeClr val="bg1"/>
                </a:solidFill>
                <a:latin typeface="Arial"/>
                <a:ea typeface="Arial"/>
              </a:rPr>
              <a:t>The </a:t>
            </a:r>
            <a:r>
              <a:rPr lang="en-US" sz="2400" strike="noStrike" dirty="0" err="1">
                <a:solidFill>
                  <a:schemeClr val="bg1"/>
                </a:solidFill>
                <a:latin typeface="Arial"/>
                <a:ea typeface="Arial"/>
              </a:rPr>
              <a:t>RoboRio</a:t>
            </a:r>
            <a:r>
              <a:rPr lang="en-US" sz="2400" strike="noStrike" dirty="0">
                <a:solidFill>
                  <a:schemeClr val="bg1"/>
                </a:solidFill>
                <a:latin typeface="Arial"/>
                <a:ea typeface="Arial"/>
              </a:rPr>
              <a:t> uses NI Real-Time Linux OS, which is used in most of NI new Rio Devices</a:t>
            </a:r>
            <a:endParaRPr dirty="0">
              <a:solidFill>
                <a:schemeClr val="bg1"/>
              </a:solidFill>
            </a:endParaRPr>
          </a:p>
          <a:p>
            <a:pPr>
              <a:lnSpc>
                <a:spcPct val="115000"/>
              </a:lnSpc>
              <a:buFont typeface="Arial"/>
              <a:buChar char="•"/>
            </a:pPr>
            <a:r>
              <a:rPr lang="en-US" sz="2400" strike="noStrike" dirty="0">
                <a:solidFill>
                  <a:schemeClr val="bg1"/>
                </a:solidFill>
                <a:latin typeface="Arial"/>
                <a:ea typeface="Arial"/>
              </a:rPr>
              <a:t>The </a:t>
            </a:r>
            <a:r>
              <a:rPr lang="en-US" sz="2400" strike="noStrike" dirty="0" err="1">
                <a:solidFill>
                  <a:schemeClr val="bg1"/>
                </a:solidFill>
                <a:latin typeface="Arial"/>
                <a:ea typeface="Arial"/>
              </a:rPr>
              <a:t>RoboRIO</a:t>
            </a:r>
            <a:r>
              <a:rPr lang="en-US" sz="2400" strike="noStrike" dirty="0">
                <a:solidFill>
                  <a:schemeClr val="bg1"/>
                </a:solidFill>
                <a:latin typeface="Arial"/>
                <a:ea typeface="Arial"/>
              </a:rPr>
              <a:t> has 3 mounting features</a:t>
            </a:r>
            <a:endParaRPr dirty="0">
              <a:solidFill>
                <a:schemeClr val="bg1"/>
              </a:solidFill>
            </a:endParaRPr>
          </a:p>
          <a:p>
            <a:pPr lvl="1">
              <a:lnSpc>
                <a:spcPct val="115000"/>
              </a:lnSpc>
              <a:buFont typeface="Arial"/>
              <a:buChar char="•"/>
            </a:pPr>
            <a:r>
              <a:rPr lang="en-US" sz="2200" strike="noStrike" dirty="0">
                <a:solidFill>
                  <a:schemeClr val="bg1"/>
                </a:solidFill>
                <a:latin typeface="Arial"/>
                <a:ea typeface="Arial"/>
              </a:rPr>
              <a:t>2 ways to zip tie the </a:t>
            </a:r>
            <a:r>
              <a:rPr lang="en-US" sz="2200" strike="noStrike" dirty="0" err="1">
                <a:solidFill>
                  <a:schemeClr val="bg1"/>
                </a:solidFill>
                <a:latin typeface="Arial"/>
                <a:ea typeface="Arial"/>
              </a:rPr>
              <a:t>RoboRIO</a:t>
            </a:r>
            <a:r>
              <a:rPr lang="en-US" sz="2200" strike="noStrike" dirty="0">
                <a:solidFill>
                  <a:schemeClr val="bg1"/>
                </a:solidFill>
                <a:latin typeface="Arial"/>
                <a:ea typeface="Arial"/>
              </a:rPr>
              <a:t> down</a:t>
            </a:r>
            <a:endParaRPr dirty="0">
              <a:solidFill>
                <a:schemeClr val="bg1"/>
              </a:solidFill>
            </a:endParaRPr>
          </a:p>
          <a:p>
            <a:pPr lvl="1">
              <a:lnSpc>
                <a:spcPct val="115000"/>
              </a:lnSpc>
              <a:buFont typeface="Arial"/>
              <a:buChar char="•"/>
            </a:pPr>
            <a:r>
              <a:rPr lang="en-US" sz="2200" strike="noStrike" dirty="0">
                <a:solidFill>
                  <a:schemeClr val="bg1"/>
                </a:solidFill>
                <a:latin typeface="Arial"/>
                <a:ea typeface="Arial"/>
              </a:rPr>
              <a:t>1 way to bolt the </a:t>
            </a:r>
            <a:r>
              <a:rPr lang="en-US" sz="2200" strike="noStrike" dirty="0" err="1">
                <a:solidFill>
                  <a:schemeClr val="bg1"/>
                </a:solidFill>
                <a:latin typeface="Arial"/>
                <a:ea typeface="Arial"/>
              </a:rPr>
              <a:t>RoboRIO</a:t>
            </a:r>
            <a:r>
              <a:rPr lang="en-US" sz="2200" strike="noStrike" dirty="0">
                <a:solidFill>
                  <a:schemeClr val="bg1"/>
                </a:solidFill>
                <a:latin typeface="Arial"/>
                <a:ea typeface="Arial"/>
              </a:rPr>
              <a:t> into place</a:t>
            </a:r>
            <a:endParaRPr dirty="0">
              <a:solidFill>
                <a:schemeClr val="bg1"/>
              </a:solidFill>
            </a:endParaRPr>
          </a:p>
          <a:p>
            <a:pPr>
              <a:lnSpc>
                <a:spcPct val="100000"/>
              </a:lnSpc>
            </a:pPr>
            <a:endParaRPr dirty="0"/>
          </a:p>
          <a:p>
            <a:pPr>
              <a:lnSpc>
                <a:spcPct val="115000"/>
              </a:lnSpc>
            </a:pPr>
            <a:endParaRPr dirty="0"/>
          </a:p>
          <a:p>
            <a:pPr>
              <a:lnSpc>
                <a:spcPct val="100000"/>
              </a:lnSpc>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738" y="0"/>
            <a:ext cx="6828637" cy="5143500"/>
          </a:xfrm>
          <a:prstGeom prst="rect">
            <a:avLst/>
          </a:prstGeom>
        </p:spPr>
      </p:pic>
    </p:spTree>
    <p:extLst>
      <p:ext uri="{BB962C8B-B14F-4D97-AF65-F5344CB8AC3E}">
        <p14:creationId xmlns:p14="http://schemas.microsoft.com/office/powerpoint/2010/main" val="8482183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05" name="CustomShape 1"/>
          <p:cNvSpPr/>
          <p:nvPr/>
        </p:nvSpPr>
        <p:spPr>
          <a:xfrm>
            <a:off x="457200" y="201960"/>
            <a:ext cx="7405920" cy="624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strike="noStrike">
                <a:solidFill>
                  <a:srgbClr val="000000"/>
                </a:solidFill>
                <a:latin typeface="Arial"/>
                <a:ea typeface="DejaVu Sans"/>
              </a:rPr>
              <a:t>Connectivity details</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583" y="826560"/>
            <a:ext cx="4591050" cy="432435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07" name="CustomShape 1"/>
          <p:cNvSpPr/>
          <p:nvPr/>
        </p:nvSpPr>
        <p:spPr>
          <a:xfrm>
            <a:off x="457200" y="205920"/>
            <a:ext cx="3382560" cy="1256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strike="noStrike">
                <a:solidFill>
                  <a:srgbClr val="000000"/>
                </a:solidFill>
                <a:latin typeface="Arial"/>
                <a:ea typeface="DejaVu Sans"/>
              </a:rPr>
              <a:t>DIO resistor configuration</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461" y="111463"/>
            <a:ext cx="4307580" cy="4874977"/>
          </a:xfrm>
          <a:prstGeom prst="rect">
            <a:avLst/>
          </a:prstGeom>
        </p:spPr>
      </p:pic>
      <p:sp>
        <p:nvSpPr>
          <p:cNvPr id="4" name="Rectangle 1"/>
          <p:cNvSpPr>
            <a:spLocks noChangeArrowheads="1"/>
          </p:cNvSpPr>
          <p:nvPr/>
        </p:nvSpPr>
        <p:spPr bwMode="auto">
          <a:xfrm>
            <a:off x="457200" y="1646986"/>
            <a:ext cx="395952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en-US" altLang="en-US" sz="1200" dirty="0">
              <a:latin typeface="Arial" panose="020B0604020202020204" pitchFamily="34" charset="0"/>
            </a:endParaRPr>
          </a:p>
          <a:p>
            <a:pPr lvl="0" eaLnBrk="0" fontAlgn="base" hangingPunct="0">
              <a:spcBef>
                <a:spcPct val="0"/>
              </a:spcBef>
              <a:spcAft>
                <a:spcPct val="0"/>
              </a:spcAft>
              <a:buFontTx/>
              <a:buChar char="•"/>
            </a:pPr>
            <a:r>
              <a:rPr lang="en-US" altLang="en-US" sz="1200" dirty="0">
                <a:latin typeface="Arial" panose="020B0604020202020204" pitchFamily="34" charset="0"/>
              </a:rPr>
              <a:t>(3) PWM 0-9 (shared w/DIO) </a:t>
            </a:r>
          </a:p>
          <a:p>
            <a:pPr lvl="0" eaLnBrk="0" fontAlgn="base" hangingPunct="0">
              <a:spcBef>
                <a:spcPct val="0"/>
              </a:spcBef>
              <a:spcAft>
                <a:spcPct val="0"/>
              </a:spcAft>
              <a:buFontTx/>
              <a:buChar char="•"/>
            </a:pPr>
            <a:r>
              <a:rPr lang="en-US" altLang="en-US" sz="1200" dirty="0">
                <a:latin typeface="Arial" panose="020B0604020202020204" pitchFamily="34" charset="0"/>
              </a:rPr>
              <a:t>(4) Analog Input 0-3 (0-5v, 12-bit, 500kS/s aggregate) </a:t>
            </a:r>
          </a:p>
          <a:p>
            <a:pPr lvl="0" eaLnBrk="0" fontAlgn="base" hangingPunct="0">
              <a:spcBef>
                <a:spcPct val="0"/>
              </a:spcBef>
              <a:spcAft>
                <a:spcPct val="0"/>
              </a:spcAft>
              <a:buFontTx/>
              <a:buChar char="•"/>
            </a:pPr>
            <a:r>
              <a:rPr lang="en-US" altLang="en-US" sz="1200" dirty="0">
                <a:latin typeface="Arial" panose="020B0604020202020204" pitchFamily="34" charset="0"/>
              </a:rPr>
              <a:t>(1) </a:t>
            </a:r>
            <a:r>
              <a:rPr lang="en-US" altLang="en-US" sz="1200" dirty="0">
                <a:latin typeface="Arial" panose="020B0604020202020204" pitchFamily="34" charset="0"/>
                <a:hlinkClick r:id="rId4" tooltip="TTL definition"/>
              </a:rPr>
              <a:t>TTL</a:t>
            </a:r>
            <a:r>
              <a:rPr lang="en-US" altLang="en-US" sz="1200" dirty="0">
                <a:latin typeface="Arial" panose="020B0604020202020204" pitchFamily="34" charset="0"/>
              </a:rPr>
              <a:t> (max baud 230,400 bps, 3.3v but 5v tolerant-use either) </a:t>
            </a:r>
          </a:p>
          <a:p>
            <a:pPr lvl="0" eaLnBrk="0" fontAlgn="base" hangingPunct="0">
              <a:spcBef>
                <a:spcPct val="0"/>
              </a:spcBef>
              <a:spcAft>
                <a:spcPct val="0"/>
              </a:spcAft>
              <a:buFontTx/>
              <a:buChar char="•"/>
            </a:pPr>
            <a:r>
              <a:rPr lang="en-US" altLang="en-US" sz="1200" dirty="0">
                <a:latin typeface="Arial" panose="020B0604020202020204" pitchFamily="34" charset="0"/>
              </a:rPr>
              <a:t>(1) SPI (master-supports 1 device) (shared w/DIO 4-7) </a:t>
            </a:r>
          </a:p>
          <a:p>
            <a:pPr lvl="0" eaLnBrk="0" fontAlgn="base" hangingPunct="0">
              <a:spcBef>
                <a:spcPct val="0"/>
              </a:spcBef>
              <a:spcAft>
                <a:spcPct val="0"/>
              </a:spcAft>
              <a:buFontTx/>
              <a:buChar char="•"/>
            </a:pPr>
            <a:r>
              <a:rPr lang="en-US" altLang="en-US" sz="1200" dirty="0">
                <a:latin typeface="Arial" panose="020B0604020202020204" pitchFamily="34" charset="0"/>
              </a:rPr>
              <a:t>(1) I2C (shared w/DIO 14-15, 3.3v but 5v tolerant) </a:t>
            </a:r>
          </a:p>
          <a:p>
            <a:pPr lvl="0" eaLnBrk="0" fontAlgn="base" hangingPunct="0">
              <a:spcBef>
                <a:spcPct val="0"/>
              </a:spcBef>
              <a:spcAft>
                <a:spcPct val="0"/>
              </a:spcAft>
              <a:buFontTx/>
              <a:buChar char="•"/>
            </a:pPr>
            <a:r>
              <a:rPr lang="en-US" altLang="en-US" sz="1200" dirty="0">
                <a:latin typeface="Arial" panose="020B0604020202020204" pitchFamily="34" charset="0"/>
              </a:rPr>
              <a:t>(7) Digital GND pins for Signal reference: 8,12,16,20,24,28,30 (for DIO, TTL, I2C, SPI, PWM) </a:t>
            </a:r>
          </a:p>
          <a:p>
            <a:pPr lvl="0" eaLnBrk="0" fontAlgn="base" hangingPunct="0">
              <a:spcBef>
                <a:spcPct val="0"/>
              </a:spcBef>
              <a:spcAft>
                <a:spcPct val="0"/>
              </a:spcAft>
              <a:buFontTx/>
              <a:buChar char="•"/>
            </a:pPr>
            <a:r>
              <a:rPr lang="en-US" altLang="en-US" sz="1200" dirty="0">
                <a:latin typeface="Arial" panose="020B0604020202020204" pitchFamily="34" charset="0"/>
              </a:rPr>
              <a:t>(1) Analog Signal reference GND pin: 6 (for both analog input &amp; output) </a:t>
            </a:r>
          </a:p>
          <a:p>
            <a:pPr lvl="0" eaLnBrk="0" fontAlgn="base" hangingPunct="0">
              <a:spcBef>
                <a:spcPct val="0"/>
              </a:spcBef>
              <a:spcAft>
                <a:spcPct val="0"/>
              </a:spcAft>
              <a:buFontTx/>
              <a:buChar char="•"/>
            </a:pPr>
            <a:r>
              <a:rPr lang="en-US" altLang="en-US" sz="1200" dirty="0">
                <a:latin typeface="Arial" panose="020B0604020202020204" pitchFamily="34" charset="0"/>
              </a:rPr>
              <a:t>(2) Analog Output (3mA, 0-5v, 12-bit, 340kS/s simultaneous) </a:t>
            </a:r>
          </a:p>
          <a:p>
            <a:pPr lvl="0" eaLnBrk="0" fontAlgn="base" hangingPunct="0">
              <a:spcBef>
                <a:spcPct val="0"/>
              </a:spcBef>
              <a:spcAft>
                <a:spcPct val="0"/>
              </a:spcAft>
              <a:buFontTx/>
              <a:buChar char="•"/>
            </a:pPr>
            <a:r>
              <a:rPr lang="en-US" altLang="en-US" sz="1200" dirty="0">
                <a:latin typeface="Arial" panose="020B0604020202020204" pitchFamily="34" charset="0"/>
              </a:rPr>
              <a:t>(1) 3.3v power - 1.5A max </a:t>
            </a:r>
          </a:p>
          <a:p>
            <a:pPr lvl="0" eaLnBrk="0" fontAlgn="base" hangingPunct="0">
              <a:spcBef>
                <a:spcPct val="0"/>
              </a:spcBef>
              <a:spcAft>
                <a:spcPct val="0"/>
              </a:spcAft>
              <a:buFontTx/>
              <a:buChar char="•"/>
            </a:pPr>
            <a:r>
              <a:rPr lang="en-US" altLang="en-US" sz="1200" dirty="0">
                <a:latin typeface="Arial" panose="020B0604020202020204" pitchFamily="34" charset="0"/>
              </a:rPr>
              <a:t>(1) 5v power - 1A max </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09" name="CustomShape 1"/>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4600" strike="noStrike">
                <a:solidFill>
                  <a:srgbClr val="000000"/>
                </a:solidFill>
                <a:latin typeface="Arial"/>
                <a:ea typeface="Arial"/>
              </a:rPr>
              <a:t>Custom Electronics Port</a:t>
            </a:r>
            <a:endParaRPr/>
          </a:p>
        </p:txBody>
      </p:sp>
      <p:sp>
        <p:nvSpPr>
          <p:cNvPr id="210" name="CustomShape 2"/>
          <p:cNvSpPr/>
          <p:nvPr/>
        </p:nvSpPr>
        <p:spPr>
          <a:xfrm>
            <a:off x="457200" y="112464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15000"/>
              </a:lnSpc>
            </a:pPr>
            <a:r>
              <a:rPr lang="en-US" sz="1600" strike="noStrike">
                <a:solidFill>
                  <a:srgbClr val="0809A2"/>
                </a:solidFill>
                <a:latin typeface="Arial"/>
                <a:ea typeface="Arial"/>
              </a:rPr>
              <a:t>Allows the expansion of the of the Control System I/O based on the specific needs</a:t>
            </a:r>
            <a:endParaRPr/>
          </a:p>
          <a:p>
            <a:pPr>
              <a:lnSpc>
                <a:spcPct val="115000"/>
              </a:lnSpc>
            </a:pPr>
            <a:r>
              <a:rPr lang="en-US" sz="1600" strike="noStrike">
                <a:solidFill>
                  <a:srgbClr val="0809A2"/>
                </a:solidFill>
                <a:latin typeface="Arial"/>
                <a:ea typeface="Arial"/>
              </a:rPr>
              <a:t>-Preliminary Definitions:</a:t>
            </a:r>
            <a:endParaRPr/>
          </a:p>
          <a:p>
            <a:pPr>
              <a:lnSpc>
                <a:spcPct val="115000"/>
              </a:lnSpc>
            </a:pPr>
            <a:r>
              <a:rPr lang="en-US" sz="1600" strike="noStrike">
                <a:solidFill>
                  <a:srgbClr val="0809A2"/>
                </a:solidFill>
                <a:latin typeface="Arial"/>
                <a:ea typeface="Arial"/>
              </a:rPr>
              <a:t>  </a:t>
            </a:r>
            <a:r>
              <a:rPr lang="en-US" sz="1600" b="1" u="sng" strike="noStrike">
                <a:solidFill>
                  <a:srgbClr val="0809A2"/>
                </a:solidFill>
                <a:latin typeface="Arial"/>
                <a:ea typeface="Arial"/>
              </a:rPr>
              <a:t>Active Device or Circuit: </a:t>
            </a:r>
            <a:r>
              <a:rPr lang="en-US" sz="1600" strike="noStrike">
                <a:solidFill>
                  <a:srgbClr val="0809A2"/>
                </a:solidFill>
                <a:latin typeface="Arial"/>
                <a:ea typeface="Arial"/>
              </a:rPr>
              <a:t>Any device or circuit capable of dynamically controlling and/or converting a source of electrical energy by the application of external electrical stimulus</a:t>
            </a:r>
            <a:endParaRPr/>
          </a:p>
          <a:p>
            <a:pPr>
              <a:lnSpc>
                <a:spcPct val="115000"/>
              </a:lnSpc>
            </a:pPr>
            <a:r>
              <a:rPr lang="en-US" sz="1600" strike="noStrike">
                <a:solidFill>
                  <a:srgbClr val="0809A2"/>
                </a:solidFill>
                <a:latin typeface="Arial"/>
                <a:ea typeface="Arial"/>
              </a:rPr>
              <a:t>  </a:t>
            </a:r>
            <a:r>
              <a:rPr lang="en-US" sz="1600" b="1" u="sng" strike="noStrike">
                <a:solidFill>
                  <a:srgbClr val="0809A2"/>
                </a:solidFill>
                <a:latin typeface="Arial"/>
                <a:ea typeface="Arial"/>
              </a:rPr>
              <a:t>MPX: </a:t>
            </a:r>
            <a:r>
              <a:rPr lang="en-US" sz="1600" strike="noStrike">
                <a:solidFill>
                  <a:srgbClr val="0809A2"/>
                </a:solidFill>
                <a:latin typeface="Arial"/>
                <a:ea typeface="Arial"/>
              </a:rPr>
              <a:t>myRIO Expantion Port (aka Custom Electronics Port)</a:t>
            </a:r>
            <a:endParaRPr/>
          </a:p>
          <a:p>
            <a:pPr>
              <a:lnSpc>
                <a:spcPct val="115000"/>
              </a:lnSpc>
            </a:pPr>
            <a:r>
              <a:rPr lang="en-US" sz="1600" b="1" strike="noStrike">
                <a:solidFill>
                  <a:srgbClr val="0809A2"/>
                </a:solidFill>
                <a:latin typeface="Arial"/>
                <a:ea typeface="Arial"/>
              </a:rPr>
              <a:t>  </a:t>
            </a:r>
            <a:r>
              <a:rPr lang="en-US" sz="1600" b="1" u="sng" strike="noStrike">
                <a:solidFill>
                  <a:srgbClr val="0809A2"/>
                </a:solidFill>
                <a:latin typeface="Arial"/>
                <a:ea typeface="Arial"/>
              </a:rPr>
              <a:t>Passive Device or Circuit: </a:t>
            </a:r>
            <a:r>
              <a:rPr lang="en-US" sz="1600" strike="noStrike">
                <a:solidFill>
                  <a:srgbClr val="0809A2"/>
                </a:solidFill>
                <a:latin typeface="Arial"/>
                <a:ea typeface="Arial"/>
              </a:rPr>
              <a:t>Any device or circuit  whose capability is limited to the conduction and/or static regulation of the electrical energy applied to it (e.g. wire, splices, connectors, printed wiring board.)</a:t>
            </a:r>
            <a:endParaRPr/>
          </a:p>
          <a:p>
            <a:pPr>
              <a:lnSpc>
                <a:spcPct val="100000"/>
              </a:lnSpc>
            </a:pP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Connection</a:t>
            </a:r>
            <a:endParaRPr lang="en-US" dirty="0"/>
          </a:p>
        </p:txBody>
      </p:sp>
      <p:sp>
        <p:nvSpPr>
          <p:cNvPr id="4" name="AutoShape 2" descr="RoboRIO to PCM CAN"/>
          <p:cNvSpPr>
            <a:spLocks noChangeAspect="1" noChangeArrowheads="1"/>
          </p:cNvSpPr>
          <p:nvPr/>
        </p:nvSpPr>
        <p:spPr bwMode="auto">
          <a:xfrm>
            <a:off x="1269077" y="2362763"/>
            <a:ext cx="2056684" cy="20566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249" y="1147410"/>
            <a:ext cx="4743450" cy="356235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6125" y="1144094"/>
            <a:ext cx="2848994" cy="3565666"/>
          </a:xfrm>
          <a:prstGeom prst="rect">
            <a:avLst/>
          </a:prstGeom>
        </p:spPr>
      </p:pic>
    </p:spTree>
    <p:extLst>
      <p:ext uri="{BB962C8B-B14F-4D97-AF65-F5344CB8AC3E}">
        <p14:creationId xmlns:p14="http://schemas.microsoft.com/office/powerpoint/2010/main" val="8861114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586" y="804289"/>
            <a:ext cx="4706007" cy="3365690"/>
          </a:xfrm>
        </p:spPr>
        <p:txBody>
          <a:bodyPr/>
          <a:lstStyle/>
          <a:p>
            <a:r>
              <a:rPr lang="en-US" sz="6600" b="1" dirty="0" smtClean="0">
                <a:solidFill>
                  <a:schemeClr val="bg1"/>
                </a:solidFill>
              </a:rPr>
              <a:t>Questions?</a:t>
            </a:r>
            <a:endParaRPr lang="en-US" sz="6600" b="1" dirty="0">
              <a:solidFill>
                <a:schemeClr val="bg1"/>
              </a:solidFill>
            </a:endParaRPr>
          </a:p>
        </p:txBody>
      </p:sp>
    </p:spTree>
    <p:extLst>
      <p:ext uri="{BB962C8B-B14F-4D97-AF65-F5344CB8AC3E}">
        <p14:creationId xmlns:p14="http://schemas.microsoft.com/office/powerpoint/2010/main" val="19060145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0" name="CustomShape 2"/>
          <p:cNvSpPr/>
          <p:nvPr/>
        </p:nvSpPr>
        <p:spPr>
          <a:xfrm>
            <a:off x="685800" y="3195720"/>
            <a:ext cx="7770960" cy="783360"/>
          </a:xfrm>
          <a:prstGeom prst="rect">
            <a:avLst/>
          </a:prstGeom>
          <a:noFill/>
          <a:ln>
            <a:noFill/>
          </a:ln>
        </p:spPr>
        <p:style>
          <a:lnRef idx="0">
            <a:scrgbClr r="0" g="0" b="0"/>
          </a:lnRef>
          <a:fillRef idx="0">
            <a:scrgbClr r="0" g="0" b="0"/>
          </a:fillRef>
          <a:effectRef idx="0">
            <a:scrgbClr r="0" g="0" b="0"/>
          </a:effectRef>
          <a:fontRef idx="minor"/>
        </p:style>
      </p:sp>
      <p:sp>
        <p:nvSpPr>
          <p:cNvPr id="151" name="TextShape 3"/>
          <p:cNvSpPr txBox="1"/>
          <p:nvPr/>
        </p:nvSpPr>
        <p:spPr>
          <a:xfrm>
            <a:off x="148320" y="548640"/>
            <a:ext cx="7441200" cy="843840"/>
          </a:xfrm>
          <a:prstGeom prst="rect">
            <a:avLst/>
          </a:prstGeom>
          <a:noFill/>
          <a:ln>
            <a:noFill/>
          </a:ln>
        </p:spPr>
        <p:txBody>
          <a:bodyPr lIns="90000" tIns="45000" rIns="90000" bIns="45000"/>
          <a:lstStyle/>
          <a:p>
            <a:pPr algn="ctr"/>
            <a:r>
              <a:rPr lang="en-US" sz="4800" b="1" strike="noStrike">
                <a:solidFill>
                  <a:srgbClr val="000000"/>
                </a:solidFill>
                <a:latin typeface="AcmeFont"/>
                <a:ea typeface="Arial"/>
              </a:rPr>
              <a:t>The FRC Control System</a:t>
            </a:r>
            <a:endParaRPr/>
          </a:p>
        </p:txBody>
      </p:sp>
    </p:spTree>
  </p:cSld>
  <p:clrMapOvr>
    <a:masterClrMapping/>
  </p:clrMapOvr>
  <p:transition spd="slow">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17" name="CustomShape 1"/>
          <p:cNvSpPr/>
          <p:nvPr/>
        </p:nvSpPr>
        <p:spPr>
          <a:xfrm>
            <a:off x="457200" y="120024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buFont typeface="Arial"/>
              <a:buChar char="•"/>
            </a:pPr>
            <a:r>
              <a:rPr lang="en-US" sz="2400" strike="noStrike" dirty="0">
                <a:solidFill>
                  <a:srgbClr val="0809A2"/>
                </a:solidFill>
                <a:latin typeface="Arial"/>
                <a:ea typeface="Arial"/>
              </a:rPr>
              <a:t>Any components connected by wires should be put as close together as possible so wires can be conserved &amp; the board kept cleaner and lighter.</a:t>
            </a:r>
            <a:endParaRPr dirty="0"/>
          </a:p>
          <a:p>
            <a:pPr>
              <a:lnSpc>
                <a:spcPct val="100000"/>
              </a:lnSpc>
            </a:pPr>
            <a:endParaRPr dirty="0"/>
          </a:p>
        </p:txBody>
      </p:sp>
      <p:sp>
        <p:nvSpPr>
          <p:cNvPr id="218" name="CustomShape 2"/>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a:solidFill>
                  <a:srgbClr val="000000"/>
                </a:solidFill>
                <a:latin typeface="Arial"/>
                <a:ea typeface="Arial"/>
              </a:rPr>
              <a:t>Wiring Tips: Wire Placement</a:t>
            </a:r>
            <a:r>
              <a:rPr lang="en-US" sz="3600" b="1" strike="noStrike">
                <a:solidFill>
                  <a:srgbClr val="E816A7"/>
                </a:solidFill>
                <a:latin typeface="Arial"/>
                <a:ea typeface="Arial"/>
              </a:rPr>
              <a:t> </a:t>
            </a:r>
            <a:endParaRPr/>
          </a:p>
        </p:txBody>
      </p:sp>
      <p:pic>
        <p:nvPicPr>
          <p:cNvPr id="219" name="Shape 138"/>
          <p:cNvPicPr/>
          <p:nvPr/>
        </p:nvPicPr>
        <p:blipFill>
          <a:blip r:embed="rId3"/>
          <a:stretch/>
        </p:blipFill>
        <p:spPr>
          <a:xfrm>
            <a:off x="779400" y="2572200"/>
            <a:ext cx="2969640" cy="2318760"/>
          </a:xfrm>
          <a:prstGeom prst="rect">
            <a:avLst/>
          </a:prstGeom>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1240" y="2544166"/>
            <a:ext cx="4204409" cy="2380274"/>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T811 Modulus Kit (am-2926)</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022" y="971550"/>
            <a:ext cx="8220075" cy="4171950"/>
          </a:xfrm>
          <a:prstGeom prst="rect">
            <a:avLst/>
          </a:prstGeom>
        </p:spPr>
      </p:pic>
    </p:spTree>
    <p:extLst>
      <p:ext uri="{BB962C8B-B14F-4D97-AF65-F5344CB8AC3E}">
        <p14:creationId xmlns:p14="http://schemas.microsoft.com/office/powerpoint/2010/main" val="14762880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T811 Modulus Kit (am-2926)</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64" y="981396"/>
            <a:ext cx="8387482" cy="4162104"/>
          </a:xfrm>
          <a:prstGeom prst="rect">
            <a:avLst/>
          </a:prstGeom>
        </p:spPr>
      </p:pic>
      <p:sp>
        <p:nvSpPr>
          <p:cNvPr id="6" name="TextBox 5"/>
          <p:cNvSpPr txBox="1"/>
          <p:nvPr/>
        </p:nvSpPr>
        <p:spPr>
          <a:xfrm>
            <a:off x="5857356" y="4720546"/>
            <a:ext cx="2390398" cy="369332"/>
          </a:xfrm>
          <a:prstGeom prst="rect">
            <a:avLst/>
          </a:prstGeom>
          <a:noFill/>
        </p:spPr>
        <p:txBody>
          <a:bodyPr wrap="none" rtlCol="0">
            <a:spAutoFit/>
          </a:bodyPr>
          <a:lstStyle/>
          <a:p>
            <a:r>
              <a:rPr lang="en-US" dirty="0" smtClean="0"/>
              <a:t>Stacking components</a:t>
            </a:r>
            <a:endParaRPr lang="en-US" dirty="0"/>
          </a:p>
        </p:txBody>
      </p:sp>
    </p:spTree>
    <p:extLst>
      <p:ext uri="{BB962C8B-B14F-4D97-AF65-F5344CB8AC3E}">
        <p14:creationId xmlns:p14="http://schemas.microsoft.com/office/powerpoint/2010/main" val="13039494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21" name="CustomShape 1"/>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90000"/>
              </a:lnSpc>
            </a:pPr>
            <a:r>
              <a:rPr lang="en-US" sz="4400" strike="noStrike">
                <a:solidFill>
                  <a:srgbClr val="000000"/>
                </a:solidFill>
                <a:latin typeface="Arial"/>
                <a:ea typeface="DejaVu Sans"/>
              </a:rPr>
              <a:t>Electrical Tools</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7498"/>
            <a:ext cx="9144000" cy="4423176"/>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27" name="CustomShape 1"/>
          <p:cNvSpPr/>
          <p:nvPr/>
        </p:nvSpPr>
        <p:spPr>
          <a:xfrm>
            <a:off x="457200" y="120024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buFont typeface="Arial"/>
              <a:buChar char="•"/>
            </a:pPr>
            <a:r>
              <a:rPr lang="en-US" sz="2400" strike="noStrike" dirty="0">
                <a:solidFill>
                  <a:srgbClr val="0809A2"/>
                </a:solidFill>
                <a:latin typeface="Arial"/>
                <a:ea typeface="Arial"/>
              </a:rPr>
              <a:t>Try to keep wires just as long as you need them to form the needed connection</a:t>
            </a:r>
            <a:endParaRPr dirty="0"/>
          </a:p>
          <a:p>
            <a:pPr>
              <a:lnSpc>
                <a:spcPct val="100000"/>
              </a:lnSpc>
            </a:pPr>
            <a:endParaRPr dirty="0"/>
          </a:p>
          <a:p>
            <a:pPr>
              <a:lnSpc>
                <a:spcPct val="100000"/>
              </a:lnSpc>
              <a:buFont typeface="Arial"/>
              <a:buChar char="•"/>
            </a:pPr>
            <a:r>
              <a:rPr lang="en-US" sz="2400" strike="noStrike" dirty="0">
                <a:solidFill>
                  <a:srgbClr val="0809A2"/>
                </a:solidFill>
                <a:latin typeface="Arial"/>
                <a:ea typeface="Arial"/>
              </a:rPr>
              <a:t>Initially wires are cut to be a 3-6 inches longer so wires can be cut shorter if needed</a:t>
            </a:r>
            <a:endParaRPr dirty="0"/>
          </a:p>
        </p:txBody>
      </p:sp>
      <p:sp>
        <p:nvSpPr>
          <p:cNvPr id="228" name="CustomShape 2"/>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a:solidFill>
                  <a:srgbClr val="000000"/>
                </a:solidFill>
                <a:latin typeface="Arial"/>
                <a:ea typeface="Arial"/>
              </a:rPr>
              <a:t>Wire Cutting</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448" y="3108961"/>
            <a:ext cx="3643032" cy="184939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440" y="3108960"/>
            <a:ext cx="3429000" cy="182880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31" name="CustomShape 1"/>
          <p:cNvSpPr/>
          <p:nvPr/>
        </p:nvSpPr>
        <p:spPr>
          <a:xfrm>
            <a:off x="457200" y="120024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buFont typeface="Arial"/>
              <a:buChar char="•"/>
            </a:pPr>
            <a:r>
              <a:rPr lang="en-US" sz="2400" strike="noStrike">
                <a:solidFill>
                  <a:srgbClr val="0809A2"/>
                </a:solidFill>
                <a:latin typeface="Arial"/>
                <a:ea typeface="Arial"/>
              </a:rPr>
              <a:t>Measure needed wire’s length and cut the wire 3-6 inches longer than necessary</a:t>
            </a:r>
            <a:endParaRPr/>
          </a:p>
          <a:p>
            <a:pPr>
              <a:lnSpc>
                <a:spcPct val="100000"/>
              </a:lnSpc>
            </a:pPr>
            <a:endParaRPr/>
          </a:p>
          <a:p>
            <a:pPr>
              <a:lnSpc>
                <a:spcPct val="100000"/>
              </a:lnSpc>
              <a:buFont typeface="Arial"/>
              <a:buChar char="•"/>
            </a:pPr>
            <a:r>
              <a:rPr lang="en-US" sz="2400" strike="noStrike">
                <a:solidFill>
                  <a:srgbClr val="0809A2"/>
                </a:solidFill>
                <a:latin typeface="Arial"/>
                <a:ea typeface="Arial"/>
              </a:rPr>
              <a:t>Solder on the needed connectors and power pulls for your wire.</a:t>
            </a:r>
            <a:endParaRPr/>
          </a:p>
          <a:p>
            <a:pPr>
              <a:lnSpc>
                <a:spcPct val="100000"/>
              </a:lnSpc>
            </a:pPr>
            <a:endParaRPr/>
          </a:p>
          <a:p>
            <a:pPr>
              <a:lnSpc>
                <a:spcPct val="100000"/>
              </a:lnSpc>
              <a:buFont typeface="Arial"/>
              <a:buChar char="•"/>
            </a:pPr>
            <a:r>
              <a:rPr lang="en-US" sz="2400" strike="noStrike">
                <a:solidFill>
                  <a:srgbClr val="0809A2"/>
                </a:solidFill>
                <a:latin typeface="Arial"/>
                <a:ea typeface="Arial"/>
              </a:rPr>
              <a:t>Connect the wire to where it needs to go</a:t>
            </a:r>
            <a:endParaRPr/>
          </a:p>
          <a:p>
            <a:pPr>
              <a:lnSpc>
                <a:spcPct val="100000"/>
              </a:lnSpc>
            </a:pPr>
            <a:endParaRPr/>
          </a:p>
          <a:p>
            <a:pPr>
              <a:lnSpc>
                <a:spcPct val="100000"/>
              </a:lnSpc>
              <a:buFont typeface="Arial"/>
              <a:buChar char="•"/>
            </a:pPr>
            <a:r>
              <a:rPr lang="en-US" sz="2400" strike="noStrike">
                <a:solidFill>
                  <a:srgbClr val="0809A2"/>
                </a:solidFill>
                <a:latin typeface="Arial"/>
                <a:ea typeface="Arial"/>
              </a:rPr>
              <a:t>Properly adjust wire length so it can be attached to power supply (PDP)</a:t>
            </a:r>
            <a:endParaRPr/>
          </a:p>
        </p:txBody>
      </p:sp>
      <p:sp>
        <p:nvSpPr>
          <p:cNvPr id="232" name="CustomShape 2"/>
          <p:cNvSpPr/>
          <p:nvPr/>
        </p:nvSpPr>
        <p:spPr>
          <a:xfrm>
            <a:off x="36648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a:solidFill>
                  <a:srgbClr val="000000"/>
                </a:solidFill>
                <a:latin typeface="Arial"/>
                <a:ea typeface="Arial"/>
              </a:rPr>
              <a:t>Wire Cutting cont.</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Ensure Proper Connection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6440" y="1508416"/>
            <a:ext cx="2540000" cy="2646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08416"/>
            <a:ext cx="2540000" cy="2661920"/>
          </a:xfrm>
          <a:prstGeom prst="rect">
            <a:avLst/>
          </a:prstGeom>
        </p:spPr>
      </p:pic>
      <p:pic>
        <p:nvPicPr>
          <p:cNvPr id="6" name="Picture 5"/>
          <p:cNvPicPr>
            <a:picLocks noChangeAspect="1"/>
          </p:cNvPicPr>
          <p:nvPr/>
        </p:nvPicPr>
        <p:blipFill>
          <a:blip r:embed="rId4"/>
          <a:stretch>
            <a:fillRect/>
          </a:stretch>
        </p:blipFill>
        <p:spPr>
          <a:xfrm>
            <a:off x="3071356" y="1508417"/>
            <a:ext cx="3000928" cy="2661920"/>
          </a:xfrm>
          <a:prstGeom prst="rect">
            <a:avLst/>
          </a:prstGeom>
        </p:spPr>
      </p:pic>
    </p:spTree>
    <p:extLst>
      <p:ext uri="{BB962C8B-B14F-4D97-AF65-F5344CB8AC3E}">
        <p14:creationId xmlns:p14="http://schemas.microsoft.com/office/powerpoint/2010/main" val="3990586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Ferrule Connections</a:t>
            </a:r>
            <a:endParaRPr lang="en-US" dirty="0"/>
          </a:p>
        </p:txBody>
      </p:sp>
      <p:pic>
        <p:nvPicPr>
          <p:cNvPr id="4" name="Picture 3"/>
          <p:cNvPicPr>
            <a:picLocks noChangeAspect="1"/>
          </p:cNvPicPr>
          <p:nvPr/>
        </p:nvPicPr>
        <p:blipFill>
          <a:blip r:embed="rId2"/>
          <a:stretch>
            <a:fillRect/>
          </a:stretch>
        </p:blipFill>
        <p:spPr>
          <a:xfrm>
            <a:off x="457200" y="1338948"/>
            <a:ext cx="2828751" cy="3051487"/>
          </a:xfrm>
          <a:prstGeom prst="rect">
            <a:avLst/>
          </a:prstGeom>
        </p:spPr>
      </p:pic>
      <p:pic>
        <p:nvPicPr>
          <p:cNvPr id="5" name="Picture 4"/>
          <p:cNvPicPr>
            <a:picLocks noChangeAspect="1"/>
          </p:cNvPicPr>
          <p:nvPr/>
        </p:nvPicPr>
        <p:blipFill>
          <a:blip r:embed="rId3"/>
          <a:stretch>
            <a:fillRect/>
          </a:stretch>
        </p:blipFill>
        <p:spPr>
          <a:xfrm>
            <a:off x="3930244" y="1150503"/>
            <a:ext cx="3917658" cy="1651419"/>
          </a:xfrm>
          <a:prstGeom prst="rect">
            <a:avLst/>
          </a:prstGeom>
        </p:spPr>
      </p:pic>
      <p:pic>
        <p:nvPicPr>
          <p:cNvPr id="6" name="Picture 5"/>
          <p:cNvPicPr>
            <a:picLocks noChangeAspect="1"/>
          </p:cNvPicPr>
          <p:nvPr/>
        </p:nvPicPr>
        <p:blipFill>
          <a:blip r:embed="rId4"/>
          <a:stretch>
            <a:fillRect/>
          </a:stretch>
        </p:blipFill>
        <p:spPr>
          <a:xfrm>
            <a:off x="3632435" y="2864692"/>
            <a:ext cx="2256638" cy="2197130"/>
          </a:xfrm>
          <a:prstGeom prst="rect">
            <a:avLst/>
          </a:prstGeom>
        </p:spPr>
      </p:pic>
      <p:pic>
        <p:nvPicPr>
          <p:cNvPr id="7" name="Picture 6"/>
          <p:cNvPicPr>
            <a:picLocks noChangeAspect="1"/>
          </p:cNvPicPr>
          <p:nvPr/>
        </p:nvPicPr>
        <p:blipFill>
          <a:blip r:embed="rId5"/>
          <a:stretch>
            <a:fillRect/>
          </a:stretch>
        </p:blipFill>
        <p:spPr>
          <a:xfrm>
            <a:off x="6056853" y="2870340"/>
            <a:ext cx="2139191" cy="2185833"/>
          </a:xfrm>
          <a:prstGeom prst="rect">
            <a:avLst/>
          </a:prstGeom>
        </p:spPr>
      </p:pic>
    </p:spTree>
    <p:extLst>
      <p:ext uri="{BB962C8B-B14F-4D97-AF65-F5344CB8AC3E}">
        <p14:creationId xmlns:p14="http://schemas.microsoft.com/office/powerpoint/2010/main" val="6497571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33" name="CustomShape 1"/>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90000"/>
              </a:lnSpc>
            </a:pPr>
            <a:r>
              <a:rPr lang="en-US" sz="4400" strike="noStrike">
                <a:solidFill>
                  <a:srgbClr val="000000"/>
                </a:solidFill>
                <a:latin typeface="Arial"/>
                <a:ea typeface="DejaVu Sans"/>
              </a:rPr>
              <a:t>Proper Wire Crimping</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4320"/>
            <a:ext cx="9144000" cy="3351641"/>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Anderson </a:t>
            </a:r>
            <a:r>
              <a:rPr lang="en-US" dirty="0" err="1" smtClean="0"/>
              <a:t>Powerpole</a:t>
            </a:r>
            <a:r>
              <a:rPr lang="en-US" dirty="0" smtClean="0"/>
              <a:t> Connector</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455" y="1484915"/>
            <a:ext cx="2068264" cy="16901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3423" y="3618853"/>
            <a:ext cx="3461194" cy="1412167"/>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97719" y="1462786"/>
            <a:ext cx="1712288" cy="1712288"/>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2020" y="1063800"/>
            <a:ext cx="3065194" cy="2429646"/>
          </a:xfrm>
          <a:prstGeom prst="rect">
            <a:avLst/>
          </a:prstGeom>
        </p:spPr>
      </p:pic>
    </p:spTree>
    <p:extLst>
      <p:ext uri="{BB962C8B-B14F-4D97-AF65-F5344CB8AC3E}">
        <p14:creationId xmlns:p14="http://schemas.microsoft.com/office/powerpoint/2010/main" val="2978823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52" name="TextShape 1"/>
          <p:cNvSpPr txBox="1"/>
          <p:nvPr/>
        </p:nvSpPr>
        <p:spPr>
          <a:xfrm>
            <a:off x="274320" y="2354040"/>
            <a:ext cx="8389080" cy="937800"/>
          </a:xfrm>
          <a:prstGeom prst="rect">
            <a:avLst/>
          </a:prstGeom>
          <a:noFill/>
          <a:ln>
            <a:noFill/>
          </a:ln>
        </p:spPr>
        <p:txBody>
          <a:bodyPr lIns="90000" tIns="45000" rIns="90000" bIns="45000"/>
          <a:lstStyle/>
          <a:p>
            <a:pPr algn="ctr">
              <a:lnSpc>
                <a:spcPct val="100000"/>
              </a:lnSpc>
            </a:pPr>
            <a:r>
              <a:rPr lang="en-US" sz="3000" strike="noStrike" dirty="0">
                <a:solidFill>
                  <a:srgbClr val="0066CC"/>
                </a:solidFill>
                <a:latin typeface="Arial"/>
                <a:ea typeface="Arial"/>
              </a:rPr>
              <a:t>Brought to you by Teens </a:t>
            </a:r>
            <a:r>
              <a:rPr lang="en-US" sz="3000" dirty="0" smtClean="0">
                <a:solidFill>
                  <a:srgbClr val="0066CC"/>
                </a:solidFill>
                <a:latin typeface="Arial"/>
                <a:ea typeface="Arial"/>
              </a:rPr>
              <a:t>‘</a:t>
            </a:r>
            <a:r>
              <a:rPr lang="en-US" sz="3000" dirty="0" err="1" smtClean="0">
                <a:solidFill>
                  <a:srgbClr val="0066CC"/>
                </a:solidFill>
                <a:latin typeface="Arial"/>
                <a:ea typeface="Arial"/>
              </a:rPr>
              <a:t>Nto</a:t>
            </a:r>
            <a:r>
              <a:rPr lang="en-US" sz="3000" strike="noStrike" dirty="0" smtClean="0">
                <a:solidFill>
                  <a:srgbClr val="0066CC"/>
                </a:solidFill>
                <a:latin typeface="Arial"/>
                <a:ea typeface="Arial"/>
              </a:rPr>
              <a:t> </a:t>
            </a:r>
            <a:r>
              <a:rPr lang="en-US" sz="3000" strike="noStrike" dirty="0">
                <a:solidFill>
                  <a:srgbClr val="0066CC"/>
                </a:solidFill>
                <a:latin typeface="Arial"/>
                <a:ea typeface="Arial"/>
              </a:rPr>
              <a:t>Technology (TNT)</a:t>
            </a:r>
            <a:endParaRPr dirty="0"/>
          </a:p>
        </p:txBody>
      </p:sp>
      <p:pic>
        <p:nvPicPr>
          <p:cNvPr id="3" name="Picture 2" descr="ban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1" y="395207"/>
            <a:ext cx="8859520" cy="13726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2533733" y="3037497"/>
            <a:ext cx="4254526" cy="1893541"/>
          </a:xfrm>
          <a:prstGeom prst="rect">
            <a:avLst/>
          </a:prstGeom>
        </p:spPr>
      </p:pic>
    </p:spTree>
  </p:cSld>
  <p:clrMapOvr>
    <a:masterClrMapping/>
  </p:clrMapOvr>
  <p:transition spd="slow">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36" name="CustomShape 1"/>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90000"/>
              </a:lnSpc>
            </a:pPr>
            <a:r>
              <a:rPr lang="en-US" sz="4400" strike="noStrike">
                <a:solidFill>
                  <a:srgbClr val="000000"/>
                </a:solidFill>
                <a:latin typeface="Arial"/>
                <a:ea typeface="DejaVu Sans"/>
              </a:rPr>
              <a:t>Soldering Techniques</a:t>
            </a:r>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740" y="1450883"/>
            <a:ext cx="5438775" cy="333375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40" name="CustomShape 1"/>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90000"/>
              </a:lnSpc>
            </a:pPr>
            <a:r>
              <a:rPr lang="en-US" sz="4400" strike="noStrike">
                <a:solidFill>
                  <a:srgbClr val="000000"/>
                </a:solidFill>
                <a:latin typeface="Arial"/>
                <a:ea typeface="DejaVu Sans"/>
              </a:rPr>
              <a:t>Soldering Techniques</a:t>
            </a:r>
            <a:endParaRPr/>
          </a:p>
        </p:txBody>
      </p:sp>
      <p:sp>
        <p:nvSpPr>
          <p:cNvPr id="241" name="CustomShape 2"/>
          <p:cNvSpPr/>
          <p:nvPr/>
        </p:nvSpPr>
        <p:spPr>
          <a:xfrm>
            <a:off x="202320" y="492120"/>
            <a:ext cx="8737560" cy="30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1200" b="1" strike="noStrike">
                <a:solidFill>
                  <a:srgbClr val="000000"/>
                </a:solidFill>
                <a:latin typeface="Arial"/>
                <a:ea typeface="DejaVu Sans"/>
              </a:rPr>
              <a:t>Preparing To Solder</a:t>
            </a:r>
            <a:endParaRPr/>
          </a:p>
          <a:p>
            <a:pPr>
              <a:lnSpc>
                <a:spcPct val="100000"/>
              </a:lnSpc>
            </a:pPr>
            <a:r>
              <a:rPr lang="en-US" sz="1200" b="1" strike="noStrike">
                <a:solidFill>
                  <a:srgbClr val="000000"/>
                </a:solidFill>
                <a:latin typeface="Arial"/>
                <a:ea typeface="DejaVu Sans"/>
              </a:rPr>
              <a:t>Tinning The Soldering Tip</a:t>
            </a:r>
            <a:endParaRPr/>
          </a:p>
          <a:p>
            <a:pPr>
              <a:lnSpc>
                <a:spcPct val="100000"/>
              </a:lnSpc>
            </a:pPr>
            <a:r>
              <a:rPr lang="en-US" strike="noStrike">
                <a:solidFill>
                  <a:srgbClr val="000000"/>
                </a:solidFill>
                <a:latin typeface="Arial"/>
                <a:ea typeface="DejaVu Sans"/>
              </a:rPr>
              <a:t>Before use, a new soldering tip, or one that is very dirty, must be tinned. </a:t>
            </a:r>
            <a:endParaRPr/>
          </a:p>
          <a:p>
            <a:pPr>
              <a:lnSpc>
                <a:spcPct val="100000"/>
              </a:lnSpc>
            </a:pPr>
            <a:r>
              <a:rPr lang="en-US" strike="noStrike">
                <a:solidFill>
                  <a:srgbClr val="000000"/>
                </a:solidFill>
                <a:latin typeface="Arial"/>
                <a:ea typeface="DejaVu Sans"/>
              </a:rPr>
              <a:t>"Tinning" is the process of coating a soldering tip with a thin coat of solder. </a:t>
            </a:r>
            <a:endParaRPr/>
          </a:p>
          <a:p>
            <a:pPr>
              <a:lnSpc>
                <a:spcPct val="100000"/>
              </a:lnSpc>
            </a:pPr>
            <a:r>
              <a:rPr lang="en-US" strike="noStrike">
                <a:solidFill>
                  <a:srgbClr val="000000"/>
                </a:solidFill>
                <a:latin typeface="Arial"/>
                <a:ea typeface="DejaVu Sans"/>
              </a:rPr>
              <a:t>This aids in heat transfer between the tip and the component you are soldering,</a:t>
            </a:r>
            <a:endParaRPr/>
          </a:p>
          <a:p>
            <a:pPr>
              <a:lnSpc>
                <a:spcPct val="100000"/>
              </a:lnSpc>
            </a:pPr>
            <a:r>
              <a:rPr lang="en-US" strike="noStrike">
                <a:solidFill>
                  <a:srgbClr val="000000"/>
                </a:solidFill>
                <a:latin typeface="Arial"/>
                <a:ea typeface="DejaVu Sans"/>
              </a:rPr>
              <a:t> and also gives the solder a base from which to flow from. </a:t>
            </a:r>
            <a:endParaRPr/>
          </a:p>
          <a:p>
            <a:pPr>
              <a:lnSpc>
                <a:spcPct val="100000"/>
              </a:lnSpc>
            </a:pPr>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150" y="2880284"/>
            <a:ext cx="6057900" cy="2066925"/>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44" name="CustomShape 1"/>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90000"/>
              </a:lnSpc>
            </a:pPr>
            <a:r>
              <a:rPr lang="en-US" sz="4400" strike="noStrike">
                <a:solidFill>
                  <a:srgbClr val="000000"/>
                </a:solidFill>
                <a:latin typeface="Arial"/>
                <a:ea typeface="DejaVu Sans"/>
              </a:rPr>
              <a:t>Heat shrink</a:t>
            </a:r>
            <a:endParaRPr/>
          </a:p>
        </p:txBody>
      </p:sp>
      <p:sp>
        <p:nvSpPr>
          <p:cNvPr id="245" name="CustomShape 2"/>
          <p:cNvSpPr/>
          <p:nvPr/>
        </p:nvSpPr>
        <p:spPr>
          <a:xfrm>
            <a:off x="457200" y="1006200"/>
            <a:ext cx="7845480" cy="1572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1400" b="1" strike="noStrike">
                <a:solidFill>
                  <a:srgbClr val="000000"/>
                </a:solidFill>
                <a:latin typeface="Arial"/>
                <a:ea typeface="DejaVu Sans"/>
              </a:rPr>
              <a:t>Heat shrink tubing</a:t>
            </a:r>
            <a:r>
              <a:rPr lang="en-US" sz="1400" strike="noStrike">
                <a:solidFill>
                  <a:srgbClr val="000000"/>
                </a:solidFill>
                <a:latin typeface="Arial"/>
                <a:ea typeface="DejaVu Sans"/>
              </a:rPr>
              <a:t> is a shrinkable plastic tube used to insulate wires, providing abrasion resistance and environmental protection for stranded and solid wire conductors, connections, joints and terminals in electrical engineering. It can also be used to repair the insulation on wires or to bundle them together, to protect wires or small parts from minor abrasion, and to create cable entry seals, offering environmental sealing protection. Heat shrink tubing is ordinarily made of nylon or polyolefin, which shrinks in one plane only (its diameter) when heated, to between one-half and one-sixth of its diameter.</a:t>
            </a:r>
            <a:endParaRPr/>
          </a:p>
        </p:txBody>
      </p:sp>
      <p:pic>
        <p:nvPicPr>
          <p:cNvPr id="246" name="Picture 2"/>
          <p:cNvPicPr/>
          <p:nvPr/>
        </p:nvPicPr>
        <p:blipFill>
          <a:blip r:embed="rId3"/>
          <a:stretch/>
        </p:blipFill>
        <p:spPr>
          <a:xfrm>
            <a:off x="2333304" y="2773800"/>
            <a:ext cx="1702800" cy="1963440"/>
          </a:xfrm>
          <a:prstGeom prst="rect">
            <a:avLst/>
          </a:prstGeom>
          <a:ln>
            <a:noFill/>
          </a:ln>
        </p:spPr>
      </p:pic>
      <p:pic>
        <p:nvPicPr>
          <p:cNvPr id="248" name="Picture 6"/>
          <p:cNvPicPr/>
          <p:nvPr/>
        </p:nvPicPr>
        <p:blipFill>
          <a:blip r:embed="rId4"/>
          <a:stretch/>
        </p:blipFill>
        <p:spPr>
          <a:xfrm>
            <a:off x="5135582" y="2833200"/>
            <a:ext cx="1904400" cy="19044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
        <p:cNvGrpSpPr/>
        <p:nvPr/>
      </p:nvGrpSpPr>
      <p:grpSpPr>
        <a:xfrm>
          <a:off x="0" y="0"/>
          <a:ext cx="0" cy="0"/>
          <a:chOff x="0" y="0"/>
          <a:chExt cx="0" cy="0"/>
        </a:xfrm>
      </p:grpSpPr>
      <p:sp>
        <p:nvSpPr>
          <p:cNvPr id="249" name="CustomShape 1"/>
          <p:cNvSpPr/>
          <p:nvPr/>
        </p:nvSpPr>
        <p:spPr>
          <a:xfrm>
            <a:off x="457200" y="120024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buFont typeface="Arial"/>
              <a:buChar char="•"/>
            </a:pPr>
            <a:r>
              <a:rPr lang="en-US" sz="2400" strike="noStrike" dirty="0">
                <a:latin typeface="Arial"/>
                <a:ea typeface="Arial"/>
              </a:rPr>
              <a:t>Use vinyl marking tape to color code &amp; use two different colors per set of wires or label the wires.</a:t>
            </a:r>
            <a:endParaRPr dirty="0"/>
          </a:p>
          <a:p>
            <a:pPr>
              <a:lnSpc>
                <a:spcPct val="100000"/>
              </a:lnSpc>
              <a:buFont typeface="Arial"/>
              <a:buChar char="•"/>
            </a:pPr>
            <a:r>
              <a:rPr lang="en-US" sz="2400" strike="noStrike" dirty="0">
                <a:latin typeface="Arial"/>
                <a:ea typeface="Arial"/>
              </a:rPr>
              <a:t>This streamlines servicing of the bot by showing where wires go.</a:t>
            </a:r>
            <a:endParaRPr dirty="0"/>
          </a:p>
          <a:p>
            <a:pPr>
              <a:lnSpc>
                <a:spcPct val="100000"/>
              </a:lnSpc>
              <a:buFont typeface="Arial"/>
              <a:buChar char="•"/>
            </a:pPr>
            <a:r>
              <a:rPr lang="en-US" sz="2400" strike="noStrike" dirty="0">
                <a:latin typeface="Arial"/>
                <a:ea typeface="Arial"/>
              </a:rPr>
              <a:t>Always use the same color wires for the CAN bus. (never the same colors as power wires)</a:t>
            </a:r>
            <a:endParaRPr dirty="0"/>
          </a:p>
          <a:p>
            <a:pPr>
              <a:lnSpc>
                <a:spcPct val="100000"/>
              </a:lnSpc>
            </a:pPr>
            <a:endParaRPr dirty="0"/>
          </a:p>
        </p:txBody>
      </p:sp>
      <p:sp>
        <p:nvSpPr>
          <p:cNvPr id="250" name="CustomShape 2"/>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a:solidFill>
                  <a:srgbClr val="FFFF00"/>
                </a:solidFill>
                <a:latin typeface="Arial"/>
                <a:ea typeface="Arial"/>
              </a:rPr>
              <a:t>Color Coding or labeling</a:t>
            </a:r>
            <a:endParaRPr/>
          </a:p>
        </p:txBody>
      </p:sp>
      <p:pic>
        <p:nvPicPr>
          <p:cNvPr id="251" name="Shape 159"/>
          <p:cNvPicPr/>
          <p:nvPr/>
        </p:nvPicPr>
        <p:blipFill>
          <a:blip r:embed="rId3"/>
          <a:stretch/>
        </p:blipFill>
        <p:spPr>
          <a:xfrm>
            <a:off x="2285640" y="3821400"/>
            <a:ext cx="3463560" cy="10015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52" name="CustomShape 1"/>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90000"/>
              </a:lnSpc>
            </a:pPr>
            <a:r>
              <a:rPr lang="en-US" sz="4400" strike="noStrike">
                <a:solidFill>
                  <a:srgbClr val="000000"/>
                </a:solidFill>
                <a:latin typeface="Arial"/>
                <a:ea typeface="DejaVu Sans"/>
              </a:rPr>
              <a:t>Wiring Labels</a:t>
            </a:r>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7368"/>
            <a:ext cx="9144000" cy="4268153"/>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Ensure To Follow </a:t>
            </a:r>
            <a:r>
              <a:rPr lang="en-US" dirty="0"/>
              <a:t>T</a:t>
            </a:r>
            <a:r>
              <a:rPr lang="en-US" dirty="0" smtClean="0"/>
              <a:t>he </a:t>
            </a:r>
            <a:r>
              <a:rPr lang="en-US" dirty="0"/>
              <a:t>R</a:t>
            </a:r>
            <a:r>
              <a:rPr lang="en-US" dirty="0" smtClean="0"/>
              <a:t>ules</a:t>
            </a:r>
            <a:endParaRPr lang="en-US" dirty="0"/>
          </a:p>
        </p:txBody>
      </p:sp>
      <p:sp>
        <p:nvSpPr>
          <p:cNvPr id="3" name="TextBox 2"/>
          <p:cNvSpPr txBox="1"/>
          <p:nvPr/>
        </p:nvSpPr>
        <p:spPr>
          <a:xfrm>
            <a:off x="2943116" y="4448588"/>
            <a:ext cx="3435556" cy="461665"/>
          </a:xfrm>
          <a:prstGeom prst="rect">
            <a:avLst/>
          </a:prstGeom>
          <a:noFill/>
        </p:spPr>
        <p:txBody>
          <a:bodyPr wrap="none" rtlCol="0">
            <a:spAutoFit/>
          </a:bodyPr>
          <a:lstStyle/>
          <a:p>
            <a:r>
              <a:rPr lang="en-US" sz="2400" dirty="0" smtClean="0"/>
              <a:t>From the Game Manual</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45" y="1241719"/>
            <a:ext cx="8515350" cy="3028950"/>
          </a:xfrm>
          <a:prstGeom prst="rect">
            <a:avLst/>
          </a:prstGeom>
        </p:spPr>
      </p:pic>
    </p:spTree>
    <p:extLst>
      <p:ext uri="{BB962C8B-B14F-4D97-AF65-F5344CB8AC3E}">
        <p14:creationId xmlns:p14="http://schemas.microsoft.com/office/powerpoint/2010/main" val="41368251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60" name="TextShape 1"/>
          <p:cNvSpPr txBox="1"/>
          <p:nvPr/>
        </p:nvSpPr>
        <p:spPr>
          <a:xfrm>
            <a:off x="457200" y="205200"/>
            <a:ext cx="8228880" cy="858240"/>
          </a:xfrm>
          <a:prstGeom prst="rect">
            <a:avLst/>
          </a:prstGeom>
          <a:noFill/>
          <a:ln>
            <a:noFill/>
          </a:ln>
        </p:spPr>
        <p:txBody>
          <a:bodyPr lIns="0" tIns="0" rIns="0" bIns="0" anchor="ctr"/>
          <a:lstStyle/>
          <a:p>
            <a:pPr algn="ctr"/>
            <a:r>
              <a:rPr lang="en-US" sz="4400">
                <a:latin typeface="Arial"/>
              </a:rPr>
              <a:t>Contact Us!</a:t>
            </a:r>
            <a:endParaRPr/>
          </a:p>
        </p:txBody>
      </p:sp>
      <p:sp>
        <p:nvSpPr>
          <p:cNvPr id="261" name="TextShape 2"/>
          <p:cNvSpPr txBox="1"/>
          <p:nvPr/>
        </p:nvSpPr>
        <p:spPr>
          <a:xfrm>
            <a:off x="457200" y="1203480"/>
            <a:ext cx="8228880" cy="2982600"/>
          </a:xfrm>
          <a:prstGeom prst="rect">
            <a:avLst/>
          </a:prstGeom>
          <a:noFill/>
          <a:ln>
            <a:noFill/>
          </a:ln>
        </p:spPr>
        <p:txBody>
          <a:bodyPr lIns="0" tIns="0" rIns="0" bIns="0"/>
          <a:lstStyle/>
          <a:p>
            <a:pPr>
              <a:buSzPct val="45000"/>
              <a:buFont typeface="StarSymbol"/>
              <a:buChar char=""/>
            </a:pPr>
            <a:r>
              <a:rPr lang="en-US" sz="3200" dirty="0">
                <a:latin typeface="Arial"/>
              </a:rPr>
              <a:t>Website</a:t>
            </a:r>
            <a:r>
              <a:rPr lang="en-US" sz="3200">
                <a:latin typeface="Arial"/>
              </a:rPr>
              <a:t>: </a:t>
            </a:r>
            <a:r>
              <a:rPr lang="en-US" sz="3200" smtClean="0">
                <a:latin typeface="Arial"/>
              </a:rPr>
              <a:t>team3840.org</a:t>
            </a:r>
            <a:endParaRPr dirty="0"/>
          </a:p>
          <a:p>
            <a:pPr>
              <a:buSzPct val="45000"/>
              <a:buFont typeface="StarSymbol"/>
              <a:buChar char=""/>
            </a:pPr>
            <a:r>
              <a:rPr lang="en-US" sz="3200" dirty="0">
                <a:latin typeface="Arial"/>
              </a:rPr>
              <a:t>Facebook: FIRST Team 3840</a:t>
            </a:r>
            <a:endParaRPr dirty="0"/>
          </a:p>
          <a:p>
            <a:pPr>
              <a:buSzPct val="45000"/>
              <a:buFont typeface="StarSymbol"/>
              <a:buChar char=""/>
            </a:pPr>
            <a:r>
              <a:rPr lang="en-US" sz="3200" dirty="0">
                <a:latin typeface="Arial"/>
              </a:rPr>
              <a:t>Email</a:t>
            </a:r>
            <a:endParaRPr dirty="0"/>
          </a:p>
          <a:p>
            <a:pPr lvl="1">
              <a:buSzPct val="75000"/>
              <a:buFont typeface="StarSymbol"/>
              <a:buChar char=""/>
            </a:pPr>
            <a:r>
              <a:rPr lang="en-US" sz="2800" dirty="0" smtClean="0">
                <a:latin typeface="Arial"/>
              </a:rPr>
              <a:t>tnt@team3840.org</a:t>
            </a:r>
            <a:endParaRPr dirty="0"/>
          </a:p>
          <a:p>
            <a:pPr lvl="1">
              <a:buSzPct val="75000"/>
              <a:buFont typeface="StarSymbol"/>
              <a:buChar char=""/>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586" y="804289"/>
            <a:ext cx="4706007" cy="3365690"/>
          </a:xfrm>
        </p:spPr>
        <p:txBody>
          <a:bodyPr/>
          <a:lstStyle/>
          <a:p>
            <a:r>
              <a:rPr lang="en-US" sz="6600" b="1" dirty="0" smtClean="0">
                <a:solidFill>
                  <a:schemeClr val="bg1"/>
                </a:solidFill>
              </a:rPr>
              <a:t>Questions?</a:t>
            </a:r>
            <a:endParaRPr lang="en-US" sz="6600" b="1" dirty="0">
              <a:solidFill>
                <a:schemeClr val="bg1"/>
              </a:solidFill>
            </a:endParaRPr>
          </a:p>
        </p:txBody>
      </p:sp>
    </p:spTree>
    <p:extLst>
      <p:ext uri="{BB962C8B-B14F-4D97-AF65-F5344CB8AC3E}">
        <p14:creationId xmlns:p14="http://schemas.microsoft.com/office/powerpoint/2010/main" val="10968947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193" name="CustomShape 1"/>
          <p:cNvSpPr/>
          <p:nvPr/>
        </p:nvSpPr>
        <p:spPr>
          <a:xfrm>
            <a:off x="131736" y="105119"/>
            <a:ext cx="9011544" cy="894671"/>
          </a:xfrm>
          <a:prstGeom prst="rect">
            <a:avLst/>
          </a:prstGeom>
          <a:solidFill>
            <a:schemeClr val="tx1">
              <a:lumMod val="65000"/>
              <a:lumOff val="35000"/>
            </a:schemeClr>
          </a:solid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5500" strike="noStrike" spc="-1" dirty="0">
                <a:solidFill>
                  <a:srgbClr val="FFFF00"/>
                </a:solidFill>
                <a:uFill>
                  <a:solidFill>
                    <a:srgbClr val="FFFFFF"/>
                  </a:solidFill>
                </a:uFill>
                <a:latin typeface="Arial"/>
                <a:ea typeface="Arial"/>
              </a:rPr>
              <a:t> </a:t>
            </a:r>
            <a:r>
              <a:rPr lang="en-US" sz="4400" strike="noStrike" spc="-1" dirty="0">
                <a:solidFill>
                  <a:srgbClr val="FFFF00"/>
                </a:solidFill>
                <a:uFill>
                  <a:solidFill>
                    <a:srgbClr val="FFFFFF"/>
                  </a:solidFill>
                </a:uFill>
                <a:latin typeface="Arial"/>
                <a:ea typeface="Arial"/>
              </a:rPr>
              <a:t>Thank you and good </a:t>
            </a:r>
            <a:r>
              <a:rPr lang="en-US" sz="4400" strike="noStrike" spc="-1" dirty="0" smtClean="0">
                <a:solidFill>
                  <a:srgbClr val="FFFF00"/>
                </a:solidFill>
                <a:uFill>
                  <a:solidFill>
                    <a:srgbClr val="FFFFFF"/>
                  </a:solidFill>
                </a:uFill>
                <a:latin typeface="Arial"/>
                <a:ea typeface="Arial"/>
              </a:rPr>
              <a:t>luck in 2018!</a:t>
            </a:r>
            <a:endParaRPr sz="4400" dirty="0"/>
          </a:p>
        </p:txBody>
      </p:sp>
      <p:pic>
        <p:nvPicPr>
          <p:cNvPr id="3074" name="Picture 2" descr="http://bcfas.org/wp-content/uploads/2013/11/like-us-on-fb-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291" y="4546191"/>
            <a:ext cx="1579400" cy="4830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91695" y="4659869"/>
            <a:ext cx="2069926" cy="369332"/>
          </a:xfrm>
          <a:prstGeom prst="rect">
            <a:avLst/>
          </a:prstGeom>
        </p:spPr>
        <p:txBody>
          <a:bodyPr wrap="none">
            <a:spAutoFit/>
          </a:bodyPr>
          <a:lstStyle/>
          <a:p>
            <a:r>
              <a:rPr lang="en-US" dirty="0">
                <a:solidFill>
                  <a:schemeClr val="bg1"/>
                </a:solidFill>
              </a:rPr>
              <a:t>FIRST-Team-3840</a:t>
            </a:r>
          </a:p>
        </p:txBody>
      </p:sp>
      <p:sp>
        <p:nvSpPr>
          <p:cNvPr id="4" name="Rectangle 3"/>
          <p:cNvSpPr/>
          <p:nvPr/>
        </p:nvSpPr>
        <p:spPr>
          <a:xfrm>
            <a:off x="6582964" y="4603030"/>
            <a:ext cx="2098651" cy="369332"/>
          </a:xfrm>
          <a:prstGeom prst="rect">
            <a:avLst/>
          </a:prstGeom>
          <a:solidFill>
            <a:schemeClr val="bg1"/>
          </a:solidFill>
        </p:spPr>
        <p:txBody>
          <a:bodyPr wrap="none">
            <a:spAutoFit/>
          </a:bodyPr>
          <a:lstStyle/>
          <a:p>
            <a:r>
              <a:rPr lang="en-US" dirty="0">
                <a:solidFill>
                  <a:schemeClr val="bg1"/>
                </a:solidFill>
                <a:hlinkClick r:id="rId4"/>
              </a:rPr>
              <a:t>tnt@team3840.org</a:t>
            </a:r>
            <a:endParaRPr lang="en-US" dirty="0">
              <a:solidFill>
                <a:schemeClr val="bg1"/>
              </a:solidFill>
            </a:endParaRPr>
          </a:p>
        </p:txBody>
      </p:sp>
      <p:pic>
        <p:nvPicPr>
          <p:cNvPr id="3076" name="Picture 4" descr="https://c2.staticflickr.com/4/3629/3509141703_8f0c7cfba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05717" y="4323503"/>
            <a:ext cx="705698" cy="7056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523" y="1038990"/>
            <a:ext cx="4379350" cy="3284513"/>
          </a:xfrm>
          <a:prstGeom prst="rect">
            <a:avLst/>
          </a:prstGeom>
        </p:spPr>
      </p:pic>
      <p:pic>
        <p:nvPicPr>
          <p:cNvPr id="5" name="Picture 4"/>
          <p:cNvPicPr>
            <a:picLocks noChangeAspect="1"/>
          </p:cNvPicPr>
          <p:nvPr/>
        </p:nvPicPr>
        <p:blipFill>
          <a:blip r:embed="rId7"/>
          <a:stretch>
            <a:fillRect/>
          </a:stretch>
        </p:blipFill>
        <p:spPr>
          <a:xfrm>
            <a:off x="5129696" y="1418095"/>
            <a:ext cx="3687017" cy="2200759"/>
          </a:xfrm>
          <a:prstGeom prst="rect">
            <a:avLst/>
          </a:prstGeom>
        </p:spPr>
      </p:pic>
    </p:spTree>
    <p:extLst>
      <p:ext uri="{BB962C8B-B14F-4D97-AF65-F5344CB8AC3E}">
        <p14:creationId xmlns:p14="http://schemas.microsoft.com/office/powerpoint/2010/main" val="21707930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53" name="CustomShape 1"/>
          <p:cNvSpPr/>
          <p:nvPr/>
        </p:nvSpPr>
        <p:spPr>
          <a:xfrm>
            <a:off x="2220120" y="177840"/>
            <a:ext cx="4708440" cy="585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a:solidFill>
                  <a:srgbClr val="E816A7"/>
                </a:solidFill>
                <a:latin typeface="Arial"/>
                <a:ea typeface="Arial"/>
              </a:rPr>
              <a:t>  </a:t>
            </a:r>
            <a:r>
              <a:rPr lang="en-US" sz="3600" b="1" strike="noStrike">
                <a:solidFill>
                  <a:srgbClr val="000000"/>
                </a:solidFill>
                <a:latin typeface="Arial"/>
                <a:ea typeface="Arial"/>
              </a:rPr>
              <a:t>Table of Contents</a:t>
            </a:r>
            <a:endParaRPr/>
          </a:p>
        </p:txBody>
      </p:sp>
      <p:sp>
        <p:nvSpPr>
          <p:cNvPr id="154" name="CustomShape 2"/>
          <p:cNvSpPr/>
          <p:nvPr/>
        </p:nvSpPr>
        <p:spPr>
          <a:xfrm>
            <a:off x="596880" y="296640"/>
            <a:ext cx="7468200" cy="4553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a:p>
          <a:p>
            <a:pPr>
              <a:lnSpc>
                <a:spcPct val="200000"/>
              </a:lnSpc>
              <a:buFont typeface="Wingdings" charset="2"/>
              <a:buChar char=""/>
            </a:pPr>
            <a:r>
              <a:rPr lang="en-US" sz="1600" b="1" strike="noStrike">
                <a:solidFill>
                  <a:srgbClr val="0809A2"/>
                </a:solidFill>
                <a:latin typeface="Arial"/>
                <a:ea typeface="Arial"/>
              </a:rPr>
              <a:t>Power Distribution Panel (PDP)</a:t>
            </a:r>
            <a:endParaRPr/>
          </a:p>
          <a:p>
            <a:pPr>
              <a:lnSpc>
                <a:spcPct val="200000"/>
              </a:lnSpc>
              <a:buFont typeface="Wingdings" charset="2"/>
              <a:buChar char=""/>
            </a:pPr>
            <a:r>
              <a:rPr lang="en-US" sz="1600" b="1" strike="noStrike">
                <a:solidFill>
                  <a:srgbClr val="0809A2"/>
                </a:solidFill>
                <a:latin typeface="Arial"/>
                <a:ea typeface="Arial"/>
              </a:rPr>
              <a:t>Pneumatics Control Module (PCM)</a:t>
            </a:r>
            <a:endParaRPr/>
          </a:p>
          <a:p>
            <a:pPr>
              <a:lnSpc>
                <a:spcPct val="200000"/>
              </a:lnSpc>
            </a:pPr>
            <a:r>
              <a:rPr lang="en-US" sz="1600" b="1" strike="noStrike">
                <a:solidFill>
                  <a:srgbClr val="0809A2"/>
                </a:solidFill>
                <a:latin typeface="Arial"/>
                <a:ea typeface="Arial"/>
              </a:rPr>
              <a:t>Voltage Regulator Module</a:t>
            </a:r>
            <a:endParaRPr/>
          </a:p>
          <a:p>
            <a:pPr>
              <a:lnSpc>
                <a:spcPct val="200000"/>
              </a:lnSpc>
            </a:pPr>
            <a:r>
              <a:rPr lang="en-US" sz="1600" b="1" strike="noStrike">
                <a:solidFill>
                  <a:srgbClr val="0809A2"/>
                </a:solidFill>
                <a:latin typeface="Arial"/>
                <a:ea typeface="Arial"/>
              </a:rPr>
              <a:t>Motor controllers:</a:t>
            </a:r>
            <a:endParaRPr/>
          </a:p>
          <a:p>
            <a:pPr>
              <a:lnSpc>
                <a:spcPct val="200000"/>
              </a:lnSpc>
            </a:pPr>
            <a:r>
              <a:rPr lang="en-US" sz="1600" b="1" strike="noStrike">
                <a:solidFill>
                  <a:srgbClr val="0809A2"/>
                </a:solidFill>
                <a:latin typeface="Arial"/>
                <a:ea typeface="Arial"/>
              </a:rPr>
              <a:t>	Talon, Victor, Spark</a:t>
            </a:r>
            <a:endParaRPr/>
          </a:p>
          <a:p>
            <a:pPr>
              <a:lnSpc>
                <a:spcPct val="200000"/>
              </a:lnSpc>
            </a:pPr>
            <a:r>
              <a:rPr lang="en-US" sz="1600" b="1" strike="noStrike">
                <a:solidFill>
                  <a:srgbClr val="0809A2"/>
                </a:solidFill>
                <a:latin typeface="Arial"/>
                <a:ea typeface="Arial"/>
              </a:rPr>
              <a:t>Radio</a:t>
            </a:r>
            <a:endParaRPr/>
          </a:p>
          <a:p>
            <a:pPr>
              <a:lnSpc>
                <a:spcPct val="200000"/>
              </a:lnSpc>
            </a:pPr>
            <a:r>
              <a:rPr lang="en-US" sz="1600" b="1" strike="noStrike">
                <a:solidFill>
                  <a:srgbClr val="0809A2"/>
                </a:solidFill>
                <a:latin typeface="Arial"/>
                <a:ea typeface="Arial"/>
              </a:rPr>
              <a:t>RoboRio</a:t>
            </a:r>
            <a:endParaRPr/>
          </a:p>
          <a:p>
            <a:pPr>
              <a:lnSpc>
                <a:spcPct val="200000"/>
              </a:lnSpc>
            </a:pPr>
            <a:r>
              <a:rPr lang="en-US" sz="1600" b="1" strike="noStrike">
                <a:solidFill>
                  <a:srgbClr val="0809A2"/>
                </a:solidFill>
                <a:latin typeface="Arial"/>
                <a:ea typeface="Arial"/>
              </a:rPr>
              <a:t>MPX</a:t>
            </a:r>
            <a:endParaRPr/>
          </a:p>
          <a:p>
            <a:pPr>
              <a:lnSpc>
                <a:spcPct val="200000"/>
              </a:lnSpc>
            </a:pPr>
            <a:r>
              <a:rPr lang="en-US" sz="1600" b="1" strike="noStrike">
                <a:solidFill>
                  <a:srgbClr val="0809A2"/>
                </a:solidFill>
                <a:latin typeface="Arial"/>
                <a:ea typeface="Arial"/>
              </a:rPr>
              <a:t>Wiring tips</a:t>
            </a:r>
            <a:endParaRPr/>
          </a:p>
          <a:p>
            <a:pPr>
              <a:lnSpc>
                <a:spcPct val="200000"/>
              </a:lnSpc>
            </a:pPr>
            <a:endParaRPr/>
          </a:p>
          <a:p>
            <a:pPr>
              <a:lnSpc>
                <a:spcPct val="200000"/>
              </a:lnSpc>
            </a:pPr>
            <a:endParaRPr/>
          </a:p>
          <a:p>
            <a:pPr>
              <a:lnSpc>
                <a:spcPct val="200000"/>
              </a:lnSpc>
              <a:buFont typeface="Wingdings" charset="2"/>
              <a:buChar char=""/>
            </a:pPr>
            <a:r>
              <a:rPr lang="en-US" sz="1600" b="1" strike="noStrike">
                <a:solidFill>
                  <a:srgbClr val="0809A2"/>
                </a:solidFill>
                <a:latin typeface="Arial"/>
                <a:ea typeface="Arial"/>
              </a:rPr>
              <a:t> </a:t>
            </a:r>
            <a:endParaRPr/>
          </a:p>
          <a:p>
            <a:pPr>
              <a:lnSpc>
                <a:spcPct val="100000"/>
              </a:lnSpc>
            </a:pPr>
            <a:endParaRPr/>
          </a:p>
          <a:p>
            <a:pPr>
              <a:lnSpc>
                <a:spcPct val="100000"/>
              </a:lnSpc>
            </a:pPr>
            <a:endParaRPr/>
          </a:p>
          <a:p>
            <a:pPr>
              <a:lnSpc>
                <a:spcPct val="100000"/>
              </a:lnSpc>
            </a:pPr>
            <a:endParaRPr/>
          </a:p>
          <a:p>
            <a:pPr>
              <a:lnSpc>
                <a:spcPct val="100000"/>
              </a:lnSpc>
            </a:pPr>
            <a:endParaRPr/>
          </a:p>
        </p:txBody>
      </p:sp>
      <p:pic>
        <p:nvPicPr>
          <p:cNvPr id="155" name="Picture 117"/>
          <p:cNvPicPr/>
          <p:nvPr/>
        </p:nvPicPr>
        <p:blipFill>
          <a:blip r:embed="rId2"/>
          <a:srcRect l="-422691" t="-242812" r="-322632" b="228422"/>
          <a:stretch/>
        </p:blipFill>
        <p:spPr>
          <a:xfrm>
            <a:off x="4023360" y="1737360"/>
            <a:ext cx="5028480" cy="3261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57" name="CustomShape 2"/>
          <p:cNvSpPr/>
          <p:nvPr/>
        </p:nvSpPr>
        <p:spPr>
          <a:xfrm>
            <a:off x="457200" y="120024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400" strike="noStrike">
                <a:solidFill>
                  <a:srgbClr val="0809A2"/>
                </a:solidFill>
                <a:latin typeface="Arial"/>
                <a:ea typeface="Arial"/>
              </a:rPr>
              <a:t>  </a:t>
            </a:r>
            <a:endParaRPr/>
          </a:p>
          <a:p>
            <a:pPr>
              <a:lnSpc>
                <a:spcPct val="100000"/>
              </a:lnSpc>
            </a:pPr>
            <a:endParaRPr/>
          </a:p>
          <a:p>
            <a:pPr>
              <a:lnSpc>
                <a:spcPct val="100000"/>
              </a:lnSpc>
            </a:pPr>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559" y="1"/>
            <a:ext cx="8741328" cy="514350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59" name="CustomShape 1"/>
          <p:cNvSpPr/>
          <p:nvPr/>
        </p:nvSpPr>
        <p:spPr>
          <a:xfrm>
            <a:off x="457200" y="41076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strike="noStrike">
                <a:solidFill>
                  <a:srgbClr val="000000"/>
                </a:solidFill>
                <a:latin typeface="Arial"/>
                <a:ea typeface="Arial"/>
              </a:rPr>
              <a:t>Power Distribution Panel (PDP) cont.</a:t>
            </a:r>
            <a:endParaRPr/>
          </a:p>
          <a:p>
            <a:pPr algn="ctr">
              <a:lnSpc>
                <a:spcPct val="100000"/>
              </a:lnSpc>
            </a:pPr>
            <a:endParaRPr/>
          </a:p>
        </p:txBody>
      </p:sp>
      <p:sp>
        <p:nvSpPr>
          <p:cNvPr id="160" name="CustomShape 2"/>
          <p:cNvSpPr/>
          <p:nvPr/>
        </p:nvSpPr>
        <p:spPr>
          <a:xfrm>
            <a:off x="457200" y="120024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3000" strike="noStrike">
                <a:solidFill>
                  <a:srgbClr val="0809A2"/>
                </a:solidFill>
                <a:latin typeface="Arial"/>
                <a:ea typeface="Arial"/>
              </a:rPr>
              <a:t>PDP control system:</a:t>
            </a:r>
            <a:r>
              <a:rPr lang="en-US" sz="3000" strike="noStrike">
                <a:solidFill>
                  <a:srgbClr val="0809A2"/>
                </a:solidFill>
                <a:latin typeface="Georgia"/>
                <a:ea typeface="Georgia"/>
              </a:rPr>
              <a:t> </a:t>
            </a:r>
            <a:endParaRPr/>
          </a:p>
          <a:p>
            <a:pPr>
              <a:lnSpc>
                <a:spcPct val="100000"/>
              </a:lnSpc>
            </a:pPr>
            <a:r>
              <a:rPr lang="en-US" sz="3000" strike="noStrike">
                <a:solidFill>
                  <a:srgbClr val="000000"/>
                </a:solidFill>
                <a:latin typeface="Arial"/>
                <a:ea typeface="Arial"/>
              </a:rPr>
              <a:t> </a:t>
            </a:r>
            <a:endParaRPr/>
          </a:p>
        </p:txBody>
      </p:sp>
      <p:sp>
        <p:nvSpPr>
          <p:cNvPr id="162" name="CustomShape 3"/>
          <p:cNvSpPr/>
          <p:nvPr/>
        </p:nvSpPr>
        <p:spPr>
          <a:xfrm>
            <a:off x="4136760" y="2057040"/>
            <a:ext cx="4232160" cy="228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buFont typeface="Arial"/>
              <a:buChar char="•"/>
            </a:pPr>
            <a:r>
              <a:rPr lang="en-US" sz="3600" strike="noStrike">
                <a:solidFill>
                  <a:srgbClr val="0809A2"/>
                </a:solidFill>
                <a:latin typeface="Arial"/>
                <a:ea typeface="Arial"/>
              </a:rPr>
              <a:t>Function is to </a:t>
            </a:r>
            <a:endParaRPr/>
          </a:p>
          <a:p>
            <a:pPr>
              <a:lnSpc>
                <a:spcPct val="100000"/>
              </a:lnSpc>
            </a:pPr>
            <a:r>
              <a:rPr lang="en-US" sz="3600" strike="noStrike">
                <a:solidFill>
                  <a:srgbClr val="0809A2"/>
                </a:solidFill>
                <a:latin typeface="Arial"/>
                <a:ea typeface="Arial"/>
              </a:rPr>
              <a:t>  distribute power </a:t>
            </a:r>
            <a:endParaRPr/>
          </a:p>
          <a:p>
            <a:pPr>
              <a:lnSpc>
                <a:spcPct val="100000"/>
              </a:lnSpc>
            </a:pPr>
            <a:r>
              <a:rPr lang="en-US" sz="3600" strike="noStrike">
                <a:solidFill>
                  <a:srgbClr val="0809A2"/>
                </a:solidFill>
                <a:latin typeface="Arial"/>
                <a:ea typeface="Arial"/>
              </a:rPr>
              <a:t>  to the rest of </a:t>
            </a:r>
            <a:endParaRPr/>
          </a:p>
          <a:p>
            <a:pPr>
              <a:lnSpc>
                <a:spcPct val="100000"/>
              </a:lnSpc>
            </a:pPr>
            <a:r>
              <a:rPr lang="en-US" sz="3600" strike="noStrike">
                <a:solidFill>
                  <a:srgbClr val="0809A2"/>
                </a:solidFill>
                <a:latin typeface="Arial"/>
                <a:ea typeface="Arial"/>
              </a:rPr>
              <a:t>  the components.</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13" y="1925180"/>
            <a:ext cx="3000375" cy="302895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63" name="CustomShape 1"/>
          <p:cNvSpPr/>
          <p:nvPr/>
        </p:nvSpPr>
        <p:spPr>
          <a:xfrm>
            <a:off x="457200" y="205920"/>
            <a:ext cx="8228520" cy="856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4800" strike="noStrike">
                <a:solidFill>
                  <a:srgbClr val="FFFF00"/>
                </a:solidFill>
                <a:latin typeface="Arial"/>
                <a:ea typeface="Arial"/>
              </a:rPr>
              <a:t>PDP Use</a:t>
            </a:r>
            <a:endParaRPr/>
          </a:p>
        </p:txBody>
      </p:sp>
      <p:sp>
        <p:nvSpPr>
          <p:cNvPr id="164" name="CustomShape 2"/>
          <p:cNvSpPr/>
          <p:nvPr/>
        </p:nvSpPr>
        <p:spPr>
          <a:xfrm>
            <a:off x="457200" y="1200240"/>
            <a:ext cx="8228520" cy="37245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buFont typeface="Arial"/>
              <a:buChar char="•"/>
            </a:pPr>
            <a:r>
              <a:rPr lang="en-US" sz="2400" strike="noStrike" dirty="0">
                <a:solidFill>
                  <a:schemeClr val="bg1"/>
                </a:solidFill>
                <a:latin typeface="Arial"/>
                <a:ea typeface="Arial"/>
              </a:rPr>
              <a:t>The panel is hooked up to the battery through the main breaker</a:t>
            </a:r>
            <a:endParaRPr dirty="0">
              <a:solidFill>
                <a:schemeClr val="bg1"/>
              </a:solidFill>
            </a:endParaRPr>
          </a:p>
          <a:p>
            <a:pPr>
              <a:lnSpc>
                <a:spcPct val="100000"/>
              </a:lnSpc>
            </a:pPr>
            <a:endParaRPr dirty="0"/>
          </a:p>
          <a:p>
            <a:pPr>
              <a:lnSpc>
                <a:spcPct val="100000"/>
              </a:lnSpc>
            </a:pPr>
            <a:endParaRPr dirty="0"/>
          </a:p>
          <a:p>
            <a:pPr>
              <a:lnSpc>
                <a:spcPct val="100000"/>
              </a:lnSpc>
              <a:buFont typeface="Arial"/>
              <a:buChar char="•"/>
            </a:pPr>
            <a:r>
              <a:rPr lang="en-US" sz="2400" strike="noStrike" dirty="0">
                <a:solidFill>
                  <a:schemeClr val="bg1"/>
                </a:solidFill>
                <a:latin typeface="Arial"/>
                <a:ea typeface="Arial"/>
              </a:rPr>
              <a:t>The motor controllers are then plugged into the Power Distribution Panel to operate the robot</a:t>
            </a:r>
            <a:endParaRPr dirty="0">
              <a:solidFill>
                <a:schemeClr val="bg1"/>
              </a:solidFill>
            </a:endParaRPr>
          </a:p>
          <a:p>
            <a:pPr>
              <a:lnSpc>
                <a:spcPct val="100000"/>
              </a:lnSpc>
            </a:pPr>
            <a:endParaRPr dirty="0"/>
          </a:p>
        </p:txBody>
      </p:sp>
      <p:pic>
        <p:nvPicPr>
          <p:cNvPr id="165" name="Shape 61"/>
          <p:cNvPicPr/>
          <p:nvPr/>
        </p:nvPicPr>
        <p:blipFill>
          <a:blip r:embed="rId3"/>
          <a:stretch/>
        </p:blipFill>
        <p:spPr>
          <a:xfrm>
            <a:off x="2716920" y="3557520"/>
            <a:ext cx="3037320" cy="1503720"/>
          </a:xfrm>
          <a:prstGeom prst="rect">
            <a:avLst/>
          </a:prstGeom>
          <a:ln>
            <a:noFill/>
          </a:ln>
        </p:spPr>
      </p:pic>
      <p:pic>
        <p:nvPicPr>
          <p:cNvPr id="166" name="Picture 1"/>
          <p:cNvPicPr/>
          <p:nvPr/>
        </p:nvPicPr>
        <p:blipFill>
          <a:blip r:embed="rId4"/>
          <a:stretch/>
        </p:blipFill>
        <p:spPr>
          <a:xfrm>
            <a:off x="3296520" y="1618920"/>
            <a:ext cx="1580040" cy="10180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67" name="CustomShape 1"/>
          <p:cNvSpPr/>
          <p:nvPr/>
        </p:nvSpPr>
        <p:spPr>
          <a:xfrm>
            <a:off x="513360" y="22680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4000" strike="noStrike">
                <a:solidFill>
                  <a:srgbClr val="000000"/>
                </a:solidFill>
                <a:latin typeface="Arial"/>
                <a:ea typeface="Arial"/>
              </a:rPr>
              <a:t>Pneumatics Control Module (PCM)</a:t>
            </a:r>
            <a:endParaRPr/>
          </a:p>
          <a:p>
            <a:pPr>
              <a:lnSpc>
                <a:spcPct val="100000"/>
              </a:lnSpc>
            </a:pPr>
            <a:endParaRPr/>
          </a:p>
        </p:txBody>
      </p:sp>
      <p:sp>
        <p:nvSpPr>
          <p:cNvPr id="168" name="CustomShape 2"/>
          <p:cNvSpPr/>
          <p:nvPr/>
        </p:nvSpPr>
        <p:spPr>
          <a:xfrm>
            <a:off x="457200" y="1200240"/>
            <a:ext cx="8228160" cy="3724200"/>
          </a:xfrm>
          <a:prstGeom prst="rect">
            <a:avLst/>
          </a:prstGeom>
          <a:noFill/>
          <a:ln>
            <a:noFill/>
          </a:ln>
        </p:spPr>
        <p:style>
          <a:lnRef idx="0">
            <a:scrgbClr r="0" g="0" b="0"/>
          </a:lnRef>
          <a:fillRef idx="0">
            <a:scrgbClr r="0" g="0" b="0"/>
          </a:fillRef>
          <a:effectRef idx="0">
            <a:scrgbClr r="0" g="0" b="0"/>
          </a:effectRef>
          <a:fontRef idx="minor"/>
        </p:style>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474" y="815142"/>
            <a:ext cx="5320873" cy="4203581"/>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1365</TotalTime>
  <Words>1743</Words>
  <Application>Microsoft Office PowerPoint</Application>
  <PresentationFormat>On-screen Show (16:9)</PresentationFormat>
  <Paragraphs>223</Paragraphs>
  <Slides>48</Slides>
  <Notes>25</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48</vt:i4>
      </vt:variant>
    </vt:vector>
  </HeadingPairs>
  <TitlesOfParts>
    <vt:vector size="62" baseType="lpstr">
      <vt:lpstr>AcmeFont</vt:lpstr>
      <vt:lpstr>Arial</vt:lpstr>
      <vt:lpstr>Calibri</vt:lpstr>
      <vt:lpstr>Courier New</vt:lpstr>
      <vt:lpstr>DejaVu Sans</vt:lpstr>
      <vt:lpstr>Georgia</vt:lpstr>
      <vt:lpstr>StarSymbol</vt:lpstr>
      <vt:lpstr>Times New Roman</vt:lpstr>
      <vt:lpstr>Wingdings</vt:lpstr>
      <vt:lpstr>Wingdings 2</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CAN Connection</vt:lpstr>
      <vt:lpstr>Questions?</vt:lpstr>
      <vt:lpstr>PowerPoint Presentation</vt:lpstr>
      <vt:lpstr>T811 Modulus Kit (am-2926)</vt:lpstr>
      <vt:lpstr>T811 Modulus Kit (am-2926)</vt:lpstr>
      <vt:lpstr>PowerPoint Presentation</vt:lpstr>
      <vt:lpstr>PowerPoint Presentation</vt:lpstr>
      <vt:lpstr>PowerPoint Presentation</vt:lpstr>
      <vt:lpstr>Ensure Proper Connection</vt:lpstr>
      <vt:lpstr>Ferrule Connections</vt:lpstr>
      <vt:lpstr>PowerPoint Presentation</vt:lpstr>
      <vt:lpstr>Anderson Powerpole Connector</vt:lpstr>
      <vt:lpstr>PowerPoint Presentation</vt:lpstr>
      <vt:lpstr>PowerPoint Presentation</vt:lpstr>
      <vt:lpstr>PowerPoint Presentation</vt:lpstr>
      <vt:lpstr>PowerPoint Presentation</vt:lpstr>
      <vt:lpstr>PowerPoint Presentation</vt:lpstr>
      <vt:lpstr>Ensure To Follow The Rules</vt:lpstr>
      <vt:lpstr>PowerPoint Presentation</vt:lpstr>
      <vt:lpstr>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 Kruse</dc:creator>
  <cp:lastModifiedBy>Todd Kruse</cp:lastModifiedBy>
  <cp:revision>83</cp:revision>
  <cp:lastPrinted>2016-11-30T03:51:09Z</cp:lastPrinted>
  <dcterms:modified xsi:type="dcterms:W3CDTF">2017-12-01T19:17:12Z</dcterms:modified>
</cp:coreProperties>
</file>